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87"/>
  </p:notesMasterIdLst>
  <p:sldIdLst>
    <p:sldId id="532" r:id="rId2"/>
    <p:sldId id="561" r:id="rId3"/>
    <p:sldId id="570" r:id="rId4"/>
    <p:sldId id="562" r:id="rId5"/>
    <p:sldId id="300" r:id="rId6"/>
    <p:sldId id="301" r:id="rId7"/>
    <p:sldId id="559" r:id="rId8"/>
    <p:sldId id="302" r:id="rId9"/>
    <p:sldId id="303" r:id="rId10"/>
    <p:sldId id="304" r:id="rId11"/>
    <p:sldId id="306" r:id="rId12"/>
    <p:sldId id="560" r:id="rId13"/>
    <p:sldId id="305" r:id="rId14"/>
    <p:sldId id="533" r:id="rId15"/>
    <p:sldId id="256" r:id="rId16"/>
    <p:sldId id="257" r:id="rId17"/>
    <p:sldId id="259" r:id="rId18"/>
    <p:sldId id="295" r:id="rId19"/>
    <p:sldId id="261" r:id="rId20"/>
    <p:sldId id="262" r:id="rId21"/>
    <p:sldId id="277" r:id="rId22"/>
    <p:sldId id="263" r:id="rId23"/>
    <p:sldId id="534" r:id="rId24"/>
    <p:sldId id="296" r:id="rId25"/>
    <p:sldId id="278" r:id="rId26"/>
    <p:sldId id="264" r:id="rId27"/>
    <p:sldId id="281" r:id="rId28"/>
    <p:sldId id="282" r:id="rId29"/>
    <p:sldId id="280" r:id="rId30"/>
    <p:sldId id="279" r:id="rId31"/>
    <p:sldId id="269" r:id="rId32"/>
    <p:sldId id="260" r:id="rId33"/>
    <p:sldId id="268" r:id="rId34"/>
    <p:sldId id="293" r:id="rId35"/>
    <p:sldId id="290" r:id="rId36"/>
    <p:sldId id="284" r:id="rId37"/>
    <p:sldId id="291" r:id="rId38"/>
    <p:sldId id="292" r:id="rId39"/>
    <p:sldId id="297" r:id="rId40"/>
    <p:sldId id="270" r:id="rId41"/>
    <p:sldId id="266" r:id="rId42"/>
    <p:sldId id="294" r:id="rId43"/>
    <p:sldId id="537" r:id="rId44"/>
    <p:sldId id="544" r:id="rId45"/>
    <p:sldId id="557" r:id="rId46"/>
    <p:sldId id="540" r:id="rId47"/>
    <p:sldId id="541" r:id="rId48"/>
    <p:sldId id="539" r:id="rId49"/>
    <p:sldId id="538" r:id="rId50"/>
    <p:sldId id="535" r:id="rId51"/>
    <p:sldId id="542" r:id="rId52"/>
    <p:sldId id="547" r:id="rId53"/>
    <p:sldId id="556" r:id="rId54"/>
    <p:sldId id="548" r:id="rId55"/>
    <p:sldId id="550" r:id="rId56"/>
    <p:sldId id="552" r:id="rId57"/>
    <p:sldId id="553" r:id="rId58"/>
    <p:sldId id="551" r:id="rId59"/>
    <p:sldId id="549" r:id="rId60"/>
    <p:sldId id="554" r:id="rId61"/>
    <p:sldId id="555" r:id="rId62"/>
    <p:sldId id="546" r:id="rId63"/>
    <p:sldId id="563" r:id="rId64"/>
    <p:sldId id="310" r:id="rId65"/>
    <p:sldId id="312" r:id="rId66"/>
    <p:sldId id="289" r:id="rId67"/>
    <p:sldId id="315" r:id="rId68"/>
    <p:sldId id="298" r:id="rId69"/>
    <p:sldId id="319" r:id="rId70"/>
    <p:sldId id="320" r:id="rId71"/>
    <p:sldId id="321" r:id="rId72"/>
    <p:sldId id="322" r:id="rId73"/>
    <p:sldId id="323" r:id="rId74"/>
    <p:sldId id="328" r:id="rId75"/>
    <p:sldId id="325" r:id="rId76"/>
    <p:sldId id="326" r:id="rId77"/>
    <p:sldId id="327" r:id="rId78"/>
    <p:sldId id="345" r:id="rId79"/>
    <p:sldId id="329" r:id="rId80"/>
    <p:sldId id="330" r:id="rId81"/>
    <p:sldId id="331" r:id="rId82"/>
    <p:sldId id="332" r:id="rId83"/>
    <p:sldId id="318" r:id="rId84"/>
    <p:sldId id="334" r:id="rId85"/>
    <p:sldId id="335" r:id="rId86"/>
    <p:sldId id="336" r:id="rId87"/>
    <p:sldId id="337" r:id="rId88"/>
    <p:sldId id="338" r:id="rId89"/>
    <p:sldId id="324" r:id="rId90"/>
    <p:sldId id="339" r:id="rId91"/>
    <p:sldId id="340" r:id="rId92"/>
    <p:sldId id="341" r:id="rId93"/>
    <p:sldId id="342" r:id="rId94"/>
    <p:sldId id="343" r:id="rId95"/>
    <p:sldId id="344" r:id="rId96"/>
    <p:sldId id="509" r:id="rId97"/>
    <p:sldId id="513" r:id="rId98"/>
    <p:sldId id="511" r:id="rId99"/>
    <p:sldId id="512" r:id="rId100"/>
    <p:sldId id="516" r:id="rId101"/>
    <p:sldId id="514" r:id="rId102"/>
    <p:sldId id="510" r:id="rId103"/>
    <p:sldId id="346" r:id="rId104"/>
    <p:sldId id="356" r:id="rId105"/>
    <p:sldId id="347" r:id="rId106"/>
    <p:sldId id="348" r:id="rId107"/>
    <p:sldId id="349" r:id="rId108"/>
    <p:sldId id="354" r:id="rId109"/>
    <p:sldId id="350" r:id="rId110"/>
    <p:sldId id="355" r:id="rId111"/>
    <p:sldId id="308" r:id="rId112"/>
    <p:sldId id="307" r:id="rId113"/>
    <p:sldId id="569" r:id="rId114"/>
    <p:sldId id="564" r:id="rId115"/>
    <p:sldId id="361" r:id="rId116"/>
    <p:sldId id="364" r:id="rId117"/>
    <p:sldId id="365" r:id="rId118"/>
    <p:sldId id="360" r:id="rId119"/>
    <p:sldId id="366" r:id="rId120"/>
    <p:sldId id="367" r:id="rId121"/>
    <p:sldId id="567" r:id="rId122"/>
    <p:sldId id="362" r:id="rId123"/>
    <p:sldId id="363" r:id="rId124"/>
    <p:sldId id="357" r:id="rId125"/>
    <p:sldId id="571" r:id="rId126"/>
    <p:sldId id="572" r:id="rId127"/>
    <p:sldId id="568" r:id="rId128"/>
    <p:sldId id="374" r:id="rId129"/>
    <p:sldId id="375" r:id="rId130"/>
    <p:sldId id="351" r:id="rId131"/>
    <p:sldId id="352" r:id="rId132"/>
    <p:sldId id="573" r:id="rId133"/>
    <p:sldId id="353" r:id="rId134"/>
    <p:sldId id="379" r:id="rId135"/>
    <p:sldId id="369" r:id="rId136"/>
    <p:sldId id="371" r:id="rId137"/>
    <p:sldId id="565" r:id="rId138"/>
    <p:sldId id="566" r:id="rId139"/>
    <p:sldId id="380" r:id="rId140"/>
    <p:sldId id="381" r:id="rId141"/>
    <p:sldId id="382" r:id="rId142"/>
    <p:sldId id="397" r:id="rId143"/>
    <p:sldId id="398" r:id="rId144"/>
    <p:sldId id="402" r:id="rId145"/>
    <p:sldId id="404" r:id="rId146"/>
    <p:sldId id="399" r:id="rId147"/>
    <p:sldId id="400" r:id="rId148"/>
    <p:sldId id="401" r:id="rId149"/>
    <p:sldId id="403" r:id="rId150"/>
    <p:sldId id="383" r:id="rId151"/>
    <p:sldId id="387" r:id="rId152"/>
    <p:sldId id="405" r:id="rId153"/>
    <p:sldId id="406" r:id="rId154"/>
    <p:sldId id="388" r:id="rId155"/>
    <p:sldId id="393" r:id="rId156"/>
    <p:sldId id="394" r:id="rId157"/>
    <p:sldId id="395" r:id="rId158"/>
    <p:sldId id="396" r:id="rId159"/>
    <p:sldId id="372" r:id="rId160"/>
    <p:sldId id="407" r:id="rId161"/>
    <p:sldId id="409" r:id="rId162"/>
    <p:sldId id="408" r:id="rId163"/>
    <p:sldId id="411" r:id="rId164"/>
    <p:sldId id="422" r:id="rId165"/>
    <p:sldId id="417" r:id="rId166"/>
    <p:sldId id="410" r:id="rId167"/>
    <p:sldId id="412" r:id="rId168"/>
    <p:sldId id="413" r:id="rId169"/>
    <p:sldId id="414" r:id="rId170"/>
    <p:sldId id="416" r:id="rId171"/>
    <p:sldId id="415" r:id="rId172"/>
    <p:sldId id="419" r:id="rId173"/>
    <p:sldId id="420" r:id="rId174"/>
    <p:sldId id="421" r:id="rId175"/>
    <p:sldId id="423" r:id="rId176"/>
    <p:sldId id="426" r:id="rId177"/>
    <p:sldId id="424" r:id="rId178"/>
    <p:sldId id="425" r:id="rId179"/>
    <p:sldId id="427" r:id="rId180"/>
    <p:sldId id="418" r:id="rId181"/>
    <p:sldId id="428" r:id="rId182"/>
    <p:sldId id="429" r:id="rId183"/>
    <p:sldId id="430" r:id="rId184"/>
    <p:sldId id="431" r:id="rId185"/>
    <p:sldId id="445" r:id="rId186"/>
    <p:sldId id="580" r:id="rId187"/>
    <p:sldId id="432" r:id="rId188"/>
    <p:sldId id="433" r:id="rId189"/>
    <p:sldId id="439" r:id="rId190"/>
    <p:sldId id="574" r:id="rId191"/>
    <p:sldId id="441" r:id="rId192"/>
    <p:sldId id="577" r:id="rId193"/>
    <p:sldId id="578" r:id="rId194"/>
    <p:sldId id="579" r:id="rId195"/>
    <p:sldId id="440" r:id="rId196"/>
    <p:sldId id="438" r:id="rId197"/>
    <p:sldId id="435" r:id="rId198"/>
    <p:sldId id="442" r:id="rId199"/>
    <p:sldId id="444" r:id="rId200"/>
    <p:sldId id="437" r:id="rId201"/>
    <p:sldId id="436" r:id="rId202"/>
    <p:sldId id="443" r:id="rId203"/>
    <p:sldId id="434" r:id="rId204"/>
    <p:sldId id="446" r:id="rId205"/>
    <p:sldId id="581" r:id="rId206"/>
    <p:sldId id="447" r:id="rId207"/>
    <p:sldId id="448" r:id="rId208"/>
    <p:sldId id="455" r:id="rId209"/>
    <p:sldId id="457" r:id="rId210"/>
    <p:sldId id="458" r:id="rId211"/>
    <p:sldId id="461" r:id="rId212"/>
    <p:sldId id="462" r:id="rId213"/>
    <p:sldId id="582" r:id="rId214"/>
    <p:sldId id="465" r:id="rId215"/>
    <p:sldId id="456" r:id="rId216"/>
    <p:sldId id="463" r:id="rId217"/>
    <p:sldId id="464" r:id="rId218"/>
    <p:sldId id="450" r:id="rId219"/>
    <p:sldId id="453" r:id="rId220"/>
    <p:sldId id="466" r:id="rId221"/>
    <p:sldId id="467" r:id="rId222"/>
    <p:sldId id="583" r:id="rId223"/>
    <p:sldId id="468" r:id="rId224"/>
    <p:sldId id="469" r:id="rId225"/>
    <p:sldId id="470" r:id="rId226"/>
    <p:sldId id="471" r:id="rId227"/>
    <p:sldId id="475" r:id="rId228"/>
    <p:sldId id="454" r:id="rId229"/>
    <p:sldId id="473" r:id="rId230"/>
    <p:sldId id="472" r:id="rId231"/>
    <p:sldId id="474" r:id="rId232"/>
    <p:sldId id="476" r:id="rId233"/>
    <p:sldId id="481" r:id="rId234"/>
    <p:sldId id="477" r:id="rId235"/>
    <p:sldId id="478" r:id="rId236"/>
    <p:sldId id="491" r:id="rId237"/>
    <p:sldId id="483" r:id="rId238"/>
    <p:sldId id="484" r:id="rId239"/>
    <p:sldId id="486" r:id="rId240"/>
    <p:sldId id="485" r:id="rId241"/>
    <p:sldId id="488" r:id="rId242"/>
    <p:sldId id="489" r:id="rId243"/>
    <p:sldId id="490" r:id="rId244"/>
    <p:sldId id="492" r:id="rId245"/>
    <p:sldId id="493" r:id="rId246"/>
    <p:sldId id="501" r:id="rId247"/>
    <p:sldId id="494" r:id="rId248"/>
    <p:sldId id="495" r:id="rId249"/>
    <p:sldId id="496" r:id="rId250"/>
    <p:sldId id="497" r:id="rId251"/>
    <p:sldId id="498" r:id="rId252"/>
    <p:sldId id="502" r:id="rId253"/>
    <p:sldId id="503" r:id="rId254"/>
    <p:sldId id="504" r:id="rId255"/>
    <p:sldId id="505" r:id="rId256"/>
    <p:sldId id="506" r:id="rId257"/>
    <p:sldId id="507" r:id="rId258"/>
    <p:sldId id="508" r:id="rId259"/>
    <p:sldId id="518" r:id="rId260"/>
    <p:sldId id="522" r:id="rId261"/>
    <p:sldId id="519" r:id="rId262"/>
    <p:sldId id="520" r:id="rId263"/>
    <p:sldId id="521" r:id="rId264"/>
    <p:sldId id="523" r:id="rId265"/>
    <p:sldId id="524" r:id="rId266"/>
    <p:sldId id="525" r:id="rId267"/>
    <p:sldId id="531" r:id="rId268"/>
    <p:sldId id="526" r:id="rId269"/>
    <p:sldId id="527" r:id="rId270"/>
    <p:sldId id="528" r:id="rId271"/>
    <p:sldId id="529" r:id="rId272"/>
    <p:sldId id="517" r:id="rId273"/>
    <p:sldId id="530" r:id="rId274"/>
    <p:sldId id="258" r:id="rId275"/>
    <p:sldId id="267" r:id="rId276"/>
    <p:sldId id="286" r:id="rId277"/>
    <p:sldId id="271" r:id="rId278"/>
    <p:sldId id="272" r:id="rId279"/>
    <p:sldId id="273" r:id="rId280"/>
    <p:sldId id="274" r:id="rId281"/>
    <p:sldId id="287" r:id="rId282"/>
    <p:sldId id="288" r:id="rId283"/>
    <p:sldId id="275" r:id="rId284"/>
    <p:sldId id="276" r:id="rId285"/>
    <p:sldId id="285" r:id="rId2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2" autoAdjust="0"/>
    <p:restoredTop sz="94660"/>
  </p:normalViewPr>
  <p:slideViewPr>
    <p:cSldViewPr snapToGrid="0">
      <p:cViewPr varScale="1">
        <p:scale>
          <a:sx n="108" d="100"/>
          <a:sy n="108" d="100"/>
        </p:scale>
        <p:origin x="12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8/16/2020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821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8/16/2020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8/16/2020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8/16/2020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8/16/2020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8/16/2020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8/16/2020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8/16/2020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s://laragon.org/download.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5.png"/></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80.png"/><Relationship Id="rId4" Type="http://schemas.microsoft.com/office/2007/relationships/hdphoto" Target="../media/hdphoto1.wdp"/></Relationships>
</file>

<file path=ppt/slides/_rels/slide1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1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7.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jpeg"/></Relationships>
</file>

<file path=ppt/slides/_rels/slide1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1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6.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1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6.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7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8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5.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8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15.png"/></Relationships>
</file>

<file path=ppt/slides/_rels/slide1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0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15.png"/></Relationships>
</file>

<file path=ppt/slides/_rels/slide2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40.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21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15.png"/></Relationships>
</file>

<file path=ppt/slides/_rels/slide21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41.png"/></Relationships>
</file>

<file path=ppt/slides/_rels/slide2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15.png"/></Relationships>
</file>

<file path=ppt/slides/_rels/slide2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2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4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24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52.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5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15.png"/><Relationship Id="rId7" Type="http://schemas.openxmlformats.org/officeDocument/2006/relationships/image" Target="../media/image6.pn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5.pn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6.png"/><Relationship Id="rId4" Type="http://schemas.openxmlformats.org/officeDocument/2006/relationships/image" Target="../media/image115.png"/></Relationships>
</file>

<file path=ppt/slides/_rels/slide2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15.png"/><Relationship Id="rId7" Type="http://schemas.openxmlformats.org/officeDocument/2006/relationships/image" Target="../media/image6.pn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5.png"/><Relationship Id="rId9" Type="http://schemas.openxmlformats.org/officeDocument/2006/relationships/image" Target="../media/image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6.png"/><Relationship Id="rId4" Type="http://schemas.openxmlformats.org/officeDocument/2006/relationships/image" Target="../media/image115.png"/></Relationships>
</file>

<file path=ppt/slides/_rels/slide2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6.png"/><Relationship Id="rId4" Type="http://schemas.openxmlformats.org/officeDocument/2006/relationships/image" Target="../media/image115.png"/></Relationships>
</file>

<file path=ppt/slides/_rels/slide27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276.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6.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cap="none"/>
              <a:t>	Web Programming </a:t>
            </a:r>
            <a:br>
              <a:rPr lang="en-US" cap="none"/>
            </a:br>
            <a:r>
              <a:rPr lang="en-US" sz="8800" cap="none"/>
              <a:t>Lab Session : </a:t>
            </a:r>
            <a:r>
              <a:rPr lang="en-US" sz="8800" b="1" cap="none"/>
              <a:t>HTML</a:t>
            </a:r>
            <a:br>
              <a:rPr lang="en-US" cap="none" dirty="0"/>
            </a:br>
            <a:endParaRPr lang="en-US" cap="none" dirty="0"/>
          </a:p>
        </p:txBody>
      </p:sp>
      <p:pic>
        <p:nvPicPr>
          <p:cNvPr id="5" name="Picture 4">
            <a:hlinkClick r:id="rId3"/>
          </p:cNvPr>
          <p:cNvPicPr>
            <a:picLocks noChangeAspect="1"/>
          </p:cNvPicPr>
          <p:nvPr/>
        </p:nvPicPr>
        <p:blipFill>
          <a:blip r:embed="rId4"/>
          <a:stretch>
            <a:fillRect/>
          </a:stretch>
        </p:blipFill>
        <p:spPr>
          <a:xfrm>
            <a:off x="9722414" y="4383023"/>
            <a:ext cx="1194445" cy="1194445"/>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D0E834E-6F5A-425E-8B01-D903B8F5E26E}"/>
              </a:ext>
            </a:extLst>
          </p:cNvPr>
          <p:cNvPicPr>
            <a:picLocks noChangeAspect="1"/>
          </p:cNvPicPr>
          <p:nvPr/>
        </p:nvPicPr>
        <p:blipFill rotWithShape="1">
          <a:blip r:embed="rId11"/>
          <a:srcRect l="10969" t="21434" r="5397" b="18711"/>
          <a:stretch/>
        </p:blipFill>
        <p:spPr>
          <a:xfrm>
            <a:off x="0" y="1069829"/>
            <a:ext cx="1948466" cy="2958550"/>
          </a:xfrm>
          <a:prstGeom prst="rect">
            <a:avLst/>
          </a:prstGeom>
        </p:spPr>
      </p:pic>
    </p:spTree>
    <p:extLst>
      <p:ext uri="{BB962C8B-B14F-4D97-AF65-F5344CB8AC3E}">
        <p14:creationId xmlns:p14="http://schemas.microsoft.com/office/powerpoint/2010/main" val="185196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3"/>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51172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101</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102</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sz="10700" b="1"/>
              <a:t>T06 INPUT FORM</a:t>
            </a:r>
            <a:br>
              <a:rPr lang="en-US"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50882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sp>
        <p:nvSpPr>
          <p:cNvPr id="2" name="TextBox 1">
            <a:extLst>
              <a:ext uri="{FF2B5EF4-FFF2-40B4-BE49-F238E27FC236}">
                <a16:creationId xmlns:a16="http://schemas.microsoft.com/office/drawing/2014/main" id="{BB0A3C7A-3548-441D-9C9F-B042E69596BA}"/>
              </a:ext>
            </a:extLst>
          </p:cNvPr>
          <p:cNvSpPr txBox="1"/>
          <p:nvPr/>
        </p:nvSpPr>
        <p:spPr>
          <a:xfrm>
            <a:off x="1418094" y="5488621"/>
            <a:ext cx="1751309" cy="461665"/>
          </a:xfrm>
          <a:prstGeom prst="rect">
            <a:avLst/>
          </a:prstGeom>
          <a:noFill/>
        </p:spPr>
        <p:txBody>
          <a:bodyPr wrap="square" rtlCol="0">
            <a:spAutoFit/>
          </a:bodyPr>
          <a:lstStyle/>
          <a:p>
            <a:r>
              <a:rPr lang="en-MY" sz="2400" b="1">
                <a:solidFill>
                  <a:srgbClr val="FF0000"/>
                </a:solidFill>
              </a:rPr>
              <a:t>login.php</a:t>
            </a:r>
          </a:p>
        </p:txBody>
      </p:sp>
      <p:sp>
        <p:nvSpPr>
          <p:cNvPr id="5" name="TextBox 4">
            <a:extLst>
              <a:ext uri="{FF2B5EF4-FFF2-40B4-BE49-F238E27FC236}">
                <a16:creationId xmlns:a16="http://schemas.microsoft.com/office/drawing/2014/main" id="{1672BE86-D6A0-42A2-9917-79C7B7BE3FBA}"/>
              </a:ext>
            </a:extLst>
          </p:cNvPr>
          <p:cNvSpPr txBox="1"/>
          <p:nvPr/>
        </p:nvSpPr>
        <p:spPr>
          <a:xfrm>
            <a:off x="5988399" y="4542173"/>
            <a:ext cx="1751309" cy="461665"/>
          </a:xfrm>
          <a:prstGeom prst="rect">
            <a:avLst/>
          </a:prstGeom>
          <a:noFill/>
        </p:spPr>
        <p:txBody>
          <a:bodyPr wrap="square" rtlCol="0">
            <a:spAutoFit/>
          </a:bodyPr>
          <a:lstStyle/>
          <a:p>
            <a:r>
              <a:rPr lang="en-MY" sz="2400" b="1">
                <a:solidFill>
                  <a:srgbClr val="FF0000"/>
                </a:solidFill>
              </a:rPr>
              <a:t>display.php</a:t>
            </a:r>
          </a:p>
        </p:txBody>
      </p:sp>
    </p:spTree>
    <p:extLst>
      <p:ext uri="{BB962C8B-B14F-4D97-AF65-F5344CB8AC3E}">
        <p14:creationId xmlns:p14="http://schemas.microsoft.com/office/powerpoint/2010/main" val="778762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3200" dirty="0">
                <a:latin typeface="Courier New"/>
                <a:ea typeface="Courier New"/>
                <a:cs typeface="Courier New"/>
                <a:sym typeface="Courier New"/>
              </a:rPr>
              <a:t>&lt;form </a:t>
            </a:r>
            <a:r>
              <a:rPr lang="en-US" sz="3200" b="1">
                <a:latin typeface="Courier New"/>
                <a:ea typeface="Courier New"/>
                <a:cs typeface="Courier New"/>
                <a:sym typeface="Courier New"/>
              </a:rPr>
              <a:t>name</a:t>
            </a:r>
            <a:r>
              <a:rPr lang="en-US" sz="3200">
                <a:latin typeface="Courier New"/>
                <a:ea typeface="Courier New"/>
                <a:cs typeface="Courier New"/>
                <a:sym typeface="Courier New"/>
              </a:rPr>
              <a:t>= "aform"  </a:t>
            </a:r>
            <a:r>
              <a:rPr lang="en-US" sz="3200" b="1">
                <a:latin typeface="Courier New"/>
                <a:ea typeface="Courier New"/>
                <a:cs typeface="Courier New"/>
                <a:sym typeface="Courier New"/>
              </a:rPr>
              <a:t>method</a:t>
            </a:r>
            <a:r>
              <a:rPr lang="en-US" sz="3200">
                <a:latin typeface="Courier New"/>
                <a:ea typeface="Courier New"/>
                <a:cs typeface="Courier New"/>
                <a:sym typeface="Courier New"/>
              </a:rPr>
              <a:t>= "GET" </a:t>
            </a:r>
            <a:r>
              <a:rPr lang="en-US" sz="3200" b="1">
                <a:latin typeface="Courier New"/>
                <a:ea typeface="Courier New"/>
                <a:cs typeface="Courier New"/>
                <a:sym typeface="Courier New"/>
              </a:rPr>
              <a:t>action</a:t>
            </a:r>
            <a:r>
              <a:rPr lang="en-US" sz="3200">
                <a:latin typeface="Courier New"/>
                <a:ea typeface="Courier New"/>
                <a:cs typeface="Courier New"/>
                <a:sym typeface="Courier New"/>
              </a:rPr>
              <a:t>= "save</a:t>
            </a:r>
            <a:r>
              <a:rPr lang="en-US" sz="3200" err="1">
                <a:latin typeface="Courier New"/>
                <a:ea typeface="Courier New"/>
                <a:cs typeface="Courier New"/>
                <a:sym typeface="Courier New"/>
              </a:rPr>
              <a:t>.</a:t>
            </a:r>
            <a:r>
              <a:rPr lang="en-US" sz="3200">
                <a:latin typeface="Courier New"/>
                <a:ea typeface="Courier New"/>
                <a:cs typeface="Courier New"/>
                <a:sym typeface="Courier New"/>
              </a:rPr>
              <a:t>php" &gt;</a:t>
            </a:r>
            <a:endParaRPr sz="3200" dirty="0"/>
          </a:p>
          <a:p>
            <a:pPr marL="107950" indent="11112">
              <a:spcBef>
                <a:spcPts val="0"/>
              </a:spcBef>
              <a:spcAft>
                <a:spcPts val="0"/>
              </a:spcAft>
              <a:buSzPts val="1600"/>
              <a:buNone/>
            </a:pPr>
            <a:r>
              <a:rPr lang="en-US" sz="3200" dirty="0">
                <a:latin typeface="Courier New"/>
                <a:ea typeface="Courier New"/>
                <a:cs typeface="Courier New"/>
                <a:sym typeface="Courier New"/>
              </a:rPr>
              <a:t> 	</a:t>
            </a:r>
            <a:r>
              <a:rPr lang="en-US" sz="3200">
                <a:latin typeface="Courier New"/>
                <a:ea typeface="Courier New"/>
                <a:cs typeface="Courier New"/>
                <a:sym typeface="Courier New"/>
              </a:rPr>
              <a:t>input…</a:t>
            </a:r>
            <a:endParaRPr sz="3200" dirty="0"/>
          </a:p>
          <a:p>
            <a:pPr marL="107950" indent="11112">
              <a:spcBef>
                <a:spcPts val="0"/>
              </a:spcBef>
              <a:spcAft>
                <a:spcPts val="0"/>
              </a:spcAft>
              <a:buSzPts val="1600"/>
              <a:buNone/>
            </a:pPr>
            <a:r>
              <a:rPr lang="en-US" sz="3200" dirty="0">
                <a:latin typeface="Courier New"/>
                <a:ea typeface="Courier New"/>
                <a:cs typeface="Courier New"/>
                <a:sym typeface="Courier New"/>
              </a:rPr>
              <a:t>&lt;/form&gt;</a:t>
            </a:r>
            <a:endParaRPr sz="32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107</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1666508" y="1374013"/>
            <a:ext cx="9544701" cy="5483987"/>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680363" y="974984"/>
            <a:ext cx="11336656" cy="5812995"/>
          </a:xfrm>
          <a:prstGeom prst="rect">
            <a:avLst/>
          </a:prstGeom>
        </p:spPr>
      </p:pic>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a:xfrm>
            <a:off x="1000696" y="179929"/>
            <a:ext cx="9784080" cy="1152856"/>
          </a:xfrm>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108</a:t>
            </a:fld>
            <a:endParaRPr lang="en-US" dirty="0"/>
          </a:p>
        </p:txBody>
      </p:sp>
    </p:spTree>
    <p:extLst>
      <p:ext uri="{BB962C8B-B14F-4D97-AF65-F5344CB8AC3E}">
        <p14:creationId xmlns:p14="http://schemas.microsoft.com/office/powerpoint/2010/main" val="5019398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604522" y="0"/>
            <a:ext cx="7587478" cy="6858000"/>
          </a:xfrm>
          <a:prstGeom prst="rect">
            <a:avLst/>
          </a:prstGeom>
        </p:spPr>
      </p:pic>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a:xfrm>
            <a:off x="84404" y="400453"/>
            <a:ext cx="9784080" cy="1508760"/>
          </a:xfrm>
        </p:spPr>
        <p:txBody>
          <a:bodyPr/>
          <a:lstStyle/>
          <a:p>
            <a:r>
              <a:rPr lang="en-MY"/>
              <a:t>DOWNLOAD</a:t>
            </a:r>
            <a:endParaRPr lang="en-MY" dirty="0"/>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a:xfrm>
            <a:off x="0" y="2251307"/>
            <a:ext cx="9784080" cy="4206240"/>
          </a:xfrm>
        </p:spPr>
        <p:txBody>
          <a:bodyPr>
            <a:normAutofit/>
          </a:bodyPr>
          <a:lstStyle/>
          <a:p>
            <a:r>
              <a:rPr lang="en-MY" sz="3600" dirty="0"/>
              <a:t>Laragon</a:t>
            </a:r>
            <a:r>
              <a:rPr lang="en-MY" sz="3600"/>
              <a:t>.org/download</a:t>
            </a:r>
            <a:endParaRPr lang="en-MY" sz="3600" dirty="0"/>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11</a:t>
            </a:fld>
            <a:endParaRPr lang="en-US" dirty="0"/>
          </a:p>
        </p:txBody>
      </p:sp>
      <p:sp>
        <p:nvSpPr>
          <p:cNvPr id="8" name="Arrow: Striped Right 7">
            <a:extLst>
              <a:ext uri="{FF2B5EF4-FFF2-40B4-BE49-F238E27FC236}">
                <a16:creationId xmlns:a16="http://schemas.microsoft.com/office/drawing/2014/main" id="{B2A69317-DBB9-4D1F-B8EA-B5F3D680A842}"/>
              </a:ext>
            </a:extLst>
          </p:cNvPr>
          <p:cNvSpPr/>
          <p:nvPr/>
        </p:nvSpPr>
        <p:spPr>
          <a:xfrm>
            <a:off x="3372250" y="3533614"/>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112</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74DE4F-156D-4F8E-84B6-5EB257103585}"/>
              </a:ext>
            </a:extLst>
          </p:cNvPr>
          <p:cNvSpPr txBox="1"/>
          <p:nvPr/>
        </p:nvSpPr>
        <p:spPr>
          <a:xfrm>
            <a:off x="0" y="5881225"/>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a:t>
            </a:r>
            <a:r>
              <a:rPr lang="en-US" sz="2400">
                <a:latin typeface="Roboto"/>
              </a:rPr>
              <a:t>bit.ly/fstmkuis</a:t>
            </a:r>
            <a:endParaRPr lang="en-US" sz="3600" dirty="0">
              <a:latin typeface="Roboto"/>
            </a:endParaRPr>
          </a:p>
        </p:txBody>
      </p:sp>
      <p:pic>
        <p:nvPicPr>
          <p:cNvPr id="6" name="Picture 5" descr="Image result for youtube logo">
            <a:extLst>
              <a:ext uri="{FF2B5EF4-FFF2-40B4-BE49-F238E27FC236}">
                <a16:creationId xmlns:a16="http://schemas.microsoft.com/office/drawing/2014/main" id="{13011314-E3CC-4681-B730-13D0E29B902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56999" y="5917753"/>
            <a:ext cx="1105476" cy="6788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2826817-9482-498C-B1C5-8D3FEE785B41}"/>
              </a:ext>
            </a:extLst>
          </p:cNvPr>
          <p:cNvPicPr>
            <a:picLocks noChangeAspect="1"/>
          </p:cNvPicPr>
          <p:nvPr/>
        </p:nvPicPr>
        <p:blipFill>
          <a:blip r:embed="rId5"/>
          <a:stretch>
            <a:fillRect/>
          </a:stretch>
        </p:blipFill>
        <p:spPr>
          <a:xfrm>
            <a:off x="1162374" y="306944"/>
            <a:ext cx="9825926" cy="6220612"/>
          </a:xfrm>
          <a:prstGeom prst="rect">
            <a:avLst/>
          </a:prstGeom>
        </p:spPr>
      </p:pic>
    </p:spTree>
    <p:extLst>
      <p:ext uri="{BB962C8B-B14F-4D97-AF65-F5344CB8AC3E}">
        <p14:creationId xmlns:p14="http://schemas.microsoft.com/office/powerpoint/2010/main" val="10820042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a:t> </a:t>
            </a:r>
            <a:r>
              <a:rPr lang="en-US" sz="7200" b="1"/>
              <a:t>if else SELECTION</a:t>
            </a:r>
            <a:br>
              <a:rPr lang="en-US" sz="8800" b="1"/>
            </a:br>
            <a:r>
              <a:rPr lang="en-US" sz="5400" b="1"/>
              <a:t>(</a:t>
            </a:r>
            <a:r>
              <a:rPr lang="en-US" sz="5000" b="1"/>
              <a:t>Lecture Chapter</a:t>
            </a:r>
            <a:r>
              <a:rPr lang="en-US" sz="5000" b="1">
                <a:latin typeface="Arial" panose="020B0604020202020204" pitchFamily="34" charset="0"/>
                <a:cs typeface="Arial" panose="020B0604020202020204" pitchFamily="34" charset="0"/>
              </a:rPr>
              <a:t>06</a:t>
            </a:r>
            <a:r>
              <a:rPr lang="en-US" sz="5400" b="1"/>
              <a:t>)</a:t>
            </a:r>
            <a:br>
              <a:rPr lang="en-US" sz="3600"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0296948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a:t>
            </a:r>
            <a:r>
              <a:rPr lang="en-US" sz="3600" b="1">
                <a:latin typeface="Courier New"/>
                <a:ea typeface="Courier New"/>
                <a:cs typeface="Courier New"/>
                <a:sym typeface="Courier New"/>
              </a:rPr>
              <a:t>grade == </a:t>
            </a:r>
            <a:r>
              <a:rPr lang="en-US" sz="3600" b="1" dirty="0">
                <a:latin typeface="Courier New"/>
                <a:ea typeface="Courier New"/>
                <a:cs typeface="Courier New"/>
                <a:sym typeface="Courier New"/>
              </a:rPr>
              <a:t>'F')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118</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119</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47EF-EC2C-44BF-B3C3-B1D40FDCCF2F}"/>
              </a:ext>
            </a:extLst>
          </p:cNvPr>
          <p:cNvSpPr>
            <a:spLocks noGrp="1"/>
          </p:cNvSpPr>
          <p:nvPr>
            <p:ph type="title"/>
          </p:nvPr>
        </p:nvSpPr>
        <p:spPr/>
        <p:txBody>
          <a:bodyPr/>
          <a:lstStyle/>
          <a:p>
            <a:r>
              <a:rPr lang="en-MY" b="1"/>
              <a:t>www.sublimetext.com</a:t>
            </a:r>
          </a:p>
        </p:txBody>
      </p:sp>
      <p:sp>
        <p:nvSpPr>
          <p:cNvPr id="3" name="Content Placeholder 2">
            <a:extLst>
              <a:ext uri="{FF2B5EF4-FFF2-40B4-BE49-F238E27FC236}">
                <a16:creationId xmlns:a16="http://schemas.microsoft.com/office/drawing/2014/main" id="{2397AE86-CCE3-4868-8EC0-5D4F44D7E6F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ED088C8-41CA-4D3A-B380-FB9190BFFAD6}"/>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D6C1185-B410-4572-A779-1E2C96C616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CB5F768-9869-4E99-8BCA-E89F8BE40BDC}"/>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Picture 6">
            <a:extLst>
              <a:ext uri="{FF2B5EF4-FFF2-40B4-BE49-F238E27FC236}">
                <a16:creationId xmlns:a16="http://schemas.microsoft.com/office/drawing/2014/main" id="{4C46D648-40B8-44D8-8FE0-A70071EDD97B}"/>
              </a:ext>
            </a:extLst>
          </p:cNvPr>
          <p:cNvPicPr>
            <a:picLocks noChangeAspect="1"/>
          </p:cNvPicPr>
          <p:nvPr/>
        </p:nvPicPr>
        <p:blipFill rotWithShape="1">
          <a:blip r:embed="rId2"/>
          <a:srcRect l="9127" t="12403" r="9884" b="15762"/>
          <a:stretch/>
        </p:blipFill>
        <p:spPr>
          <a:xfrm>
            <a:off x="1112874" y="1573618"/>
            <a:ext cx="9874125" cy="4926419"/>
          </a:xfrm>
          <a:prstGeom prst="rect">
            <a:avLst/>
          </a:prstGeom>
        </p:spPr>
      </p:pic>
    </p:spTree>
    <p:extLst>
      <p:ext uri="{BB962C8B-B14F-4D97-AF65-F5344CB8AC3E}">
        <p14:creationId xmlns:p14="http://schemas.microsoft.com/office/powerpoint/2010/main" val="7349796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120</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a:t>	 </a:t>
            </a:r>
            <a:r>
              <a:rPr lang="en-US" sz="10700" b="1"/>
              <a:t>ITERATION</a:t>
            </a:r>
            <a:br>
              <a:rPr lang="en-US" sz="10700" b="1"/>
            </a:br>
            <a:r>
              <a:rPr lang="en-US" sz="4800" b="1"/>
              <a:t>(LECTURE CHAPTER07)</a:t>
            </a:r>
            <a:br>
              <a:rPr lang="en-US" sz="2000"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36293994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533955" y="1665352"/>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4000" b="1" dirty="0">
                <a:latin typeface="Courier New"/>
                <a:ea typeface="Courier New"/>
                <a:cs typeface="Courier New"/>
                <a:sym typeface="Courier New"/>
              </a:rPr>
              <a:t>&lt;?php</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for ($i=</a:t>
            </a:r>
            <a:r>
              <a:rPr lang="en-US" sz="4000" b="1">
                <a:latin typeface="Courier New"/>
                <a:ea typeface="Courier New"/>
                <a:cs typeface="Courier New"/>
                <a:sym typeface="Courier New"/>
              </a:rPr>
              <a:t>1;$</a:t>
            </a:r>
            <a:r>
              <a:rPr lang="en-US" sz="4000" b="1" dirty="0">
                <a:latin typeface="Courier New"/>
                <a:ea typeface="Courier New"/>
                <a:cs typeface="Courier New"/>
                <a:sym typeface="Courier New"/>
              </a:rPr>
              <a:t>i&lt;=9;$i++){</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echo "$i&lt;br&gt;";</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?&gt;</a:t>
            </a:r>
            <a:endParaRPr sz="48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498958" y="1830323"/>
            <a:ext cx="3615069" cy="4646677"/>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124</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125</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36594881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126</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810693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1158819"/>
            <a:ext cx="10489223" cy="3503537"/>
          </a:xfrm>
          <a:solidFill>
            <a:schemeClr val="accent4"/>
          </a:solidFill>
        </p:spPr>
        <p:txBody>
          <a:bodyPr>
            <a:normAutofit/>
          </a:bodyPr>
          <a:lstStyle/>
          <a:p>
            <a:pPr algn="r"/>
            <a:r>
              <a:rPr lang="en-US" dirty="0"/>
              <a:t>		</a:t>
            </a:r>
            <a:r>
              <a:rPr lang="en-US"/>
              <a:t> </a:t>
            </a:r>
            <a:r>
              <a:rPr lang="en-US" sz="10700" b="1"/>
              <a:t>T09 ARRAY</a:t>
            </a:r>
            <a:br>
              <a:rPr lang="en-US" sz="10700" b="1"/>
            </a:br>
            <a:r>
              <a:rPr lang="en-US" sz="4800" b="1" cap="none">
                <a:latin typeface="Arial" panose="020B0604020202020204" pitchFamily="34" charset="0"/>
                <a:cs typeface="Arial" panose="020B0604020202020204" pitchFamily="34" charset="0"/>
              </a:rPr>
              <a:t>(Eng)</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3762289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386115" y="1996440"/>
            <a:ext cx="9514114"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400" dirty="0">
                <a:latin typeface="Twentieth Century"/>
                <a:ea typeface="Twentieth Century"/>
                <a:cs typeface="Twentieth Century"/>
                <a:sym typeface="Twentieth Century"/>
              </a:rPr>
              <a:t>A variable is a storage area holding a number or text. The problem is a </a:t>
            </a:r>
            <a:r>
              <a:rPr lang="en-US" sz="4400" dirty="0">
                <a:solidFill>
                  <a:srgbClr val="FFFF00"/>
                </a:solidFill>
                <a:latin typeface="Twentieth Century"/>
                <a:ea typeface="Twentieth Century"/>
                <a:cs typeface="Twentieth Century"/>
                <a:sym typeface="Twentieth Century"/>
              </a:rPr>
              <a:t>variable hold only one value</a:t>
            </a:r>
            <a:r>
              <a:rPr lang="en-US" sz="4400" dirty="0">
                <a:latin typeface="Twentieth Century"/>
                <a:ea typeface="Twentieth Century"/>
                <a:cs typeface="Twentieth Century"/>
                <a:sym typeface="Twentieth Century"/>
              </a:rPr>
              <a:t>.</a:t>
            </a:r>
            <a:endParaRPr sz="2800" dirty="0"/>
          </a:p>
          <a:p>
            <a:pPr marL="438150" indent="-319088">
              <a:spcBef>
                <a:spcPts val="0"/>
              </a:spcBef>
              <a:spcAft>
                <a:spcPts val="0"/>
              </a:spcAft>
              <a:buSzPts val="2880"/>
              <a:buChar char="◼"/>
            </a:pPr>
            <a:r>
              <a:rPr lang="en-US" sz="4400" dirty="0">
                <a:latin typeface="Twentieth Century"/>
                <a:ea typeface="Twentieth Century"/>
                <a:cs typeface="Twentieth Century"/>
                <a:sym typeface="Twentieth Century"/>
              </a:rPr>
              <a:t>An array is a special variable, which can store </a:t>
            </a:r>
            <a:r>
              <a:rPr lang="en-US" sz="4400" b="1" dirty="0">
                <a:solidFill>
                  <a:srgbClr val="FFFF00"/>
                </a:solidFill>
                <a:latin typeface="Twentieth Century"/>
                <a:ea typeface="Twentieth Century"/>
                <a:cs typeface="Twentieth Century"/>
                <a:sym typeface="Twentieth Century"/>
              </a:rPr>
              <a:t>multiple values in one single variable</a:t>
            </a:r>
            <a:r>
              <a:rPr lang="en-US" sz="4400" dirty="0">
                <a:latin typeface="Twentieth Century"/>
                <a:ea typeface="Twentieth Century"/>
                <a:cs typeface="Twentieth Century"/>
                <a:sym typeface="Twentieth Century"/>
              </a:rPr>
              <a:t>.</a:t>
            </a:r>
            <a:endParaRPr sz="2800"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292224" y="1942338"/>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a:t>
            </a:r>
            <a:r>
              <a:rPr lang="en-US" sz="2800">
                <a:latin typeface="Twentieth Century"/>
                <a:ea typeface="Twentieth Century"/>
                <a:cs typeface="Twentieth Century"/>
                <a:sym typeface="Twentieth Century"/>
              </a:rPr>
              <a:t>method (change </a:t>
            </a:r>
            <a:r>
              <a:rPr lang="en-US" sz="2800" b="1">
                <a:solidFill>
                  <a:srgbClr val="FFFF00"/>
                </a:solidFill>
                <a:latin typeface="Twentieth Century"/>
                <a:ea typeface="Twentieth Century"/>
                <a:cs typeface="Twentieth Century"/>
                <a:sym typeface="Twentieth Century"/>
              </a:rPr>
              <a:t>index </a:t>
            </a:r>
            <a:r>
              <a:rPr lang="en-US" sz="2800" b="1" dirty="0">
                <a:solidFill>
                  <a:srgbClr val="FFFF00"/>
                </a:solidFill>
                <a:latin typeface="Twentieth Century"/>
                <a:ea typeface="Twentieth Century"/>
                <a:cs typeface="Twentieth Century"/>
                <a:sym typeface="Twentieth Century"/>
              </a:rPr>
              <a:t>starts </a:t>
            </a:r>
            <a:r>
              <a:rPr lang="en-US" sz="2800" b="1">
                <a:solidFill>
                  <a:srgbClr val="FFFF00"/>
                </a:solidFill>
                <a:latin typeface="Twentieth Century"/>
                <a:ea typeface="Twentieth Century"/>
                <a:cs typeface="Twentieth Century"/>
                <a:sym typeface="Twentieth Century"/>
              </a:rPr>
              <a:t>at 1</a:t>
            </a:r>
            <a:r>
              <a:rPr lang="en-US" sz="2800">
                <a:latin typeface="Twentieth Century"/>
                <a:ea typeface="Twentieth Century"/>
                <a:cs typeface="Twentieth Century"/>
                <a:sym typeface="Twentieth Century"/>
              </a:rPr>
              <a:t>).</a:t>
            </a:r>
            <a:endParaRPr sz="2800" dirty="0"/>
          </a:p>
          <a:p>
            <a:pPr marL="438150" indent="-156528">
              <a:spcBef>
                <a:spcPts val="0"/>
              </a:spcBef>
              <a:spcAft>
                <a:spcPts val="0"/>
              </a:spcAft>
              <a:buSzPts val="2560"/>
              <a:buNone/>
            </a:pPr>
            <a:endParaRPr sz="28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3200">
                <a:latin typeface="Courier New"/>
                <a:ea typeface="Courier New"/>
                <a:cs typeface="Courier New"/>
                <a:sym typeface="Courier New"/>
              </a:rPr>
              <a:t>$month </a:t>
            </a:r>
            <a:r>
              <a:rPr lang="en-US" sz="3200" dirty="0">
                <a:latin typeface="Courier New"/>
                <a:ea typeface="Courier New"/>
                <a:cs typeface="Courier New"/>
                <a:sym typeface="Courier New"/>
              </a:rPr>
              <a:t>= </a:t>
            </a:r>
            <a:r>
              <a:rPr lang="en-US" sz="3200" b="1">
                <a:latin typeface="Courier New"/>
                <a:ea typeface="Courier New"/>
                <a:cs typeface="Courier New"/>
                <a:sym typeface="Courier New"/>
              </a:rPr>
              <a:t>array</a:t>
            </a:r>
            <a:r>
              <a:rPr lang="en-US" sz="3200">
                <a:latin typeface="Courier New"/>
                <a:ea typeface="Courier New"/>
                <a:cs typeface="Courier New"/>
                <a:sym typeface="Courier New"/>
              </a:rPr>
              <a:t>(1=&gt;"Jan", "Feb", "March", </a:t>
            </a:r>
          </a:p>
          <a:p>
            <a:pPr marL="111125" indent="7937">
              <a:spcBef>
                <a:spcPts val="0"/>
              </a:spcBef>
              <a:spcAft>
                <a:spcPts val="0"/>
              </a:spcAft>
              <a:buSzPts val="1920"/>
              <a:buNone/>
            </a:pPr>
            <a:r>
              <a:rPr lang="en-US" sz="3200">
                <a:latin typeface="Courier New"/>
                <a:ea typeface="Courier New"/>
                <a:cs typeface="Courier New"/>
                <a:sym typeface="Courier New"/>
              </a:rPr>
              <a:t>		"April", "May", "June");</a:t>
            </a:r>
            <a:endParaRPr sz="2800" dirty="0"/>
          </a:p>
          <a:p>
            <a:pPr marL="111125" indent="7937">
              <a:spcBef>
                <a:spcPts val="0"/>
              </a:spcBef>
              <a:spcAft>
                <a:spcPts val="0"/>
              </a:spcAft>
              <a:buSzPts val="2560"/>
              <a:buNone/>
            </a:pPr>
            <a:endParaRPr sz="2400" dirty="0">
              <a:latin typeface="Courier New"/>
              <a:ea typeface="Courier New"/>
              <a:cs typeface="Courier New"/>
              <a:sym typeface="Courier New"/>
            </a:endParaRPr>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131</a:t>
            </a:fld>
            <a:endParaRPr/>
          </a:p>
        </p:txBody>
      </p:sp>
      <p:graphicFrame>
        <p:nvGraphicFramePr>
          <p:cNvPr id="2" name="Table 2">
            <a:extLst>
              <a:ext uri="{FF2B5EF4-FFF2-40B4-BE49-F238E27FC236}">
                <a16:creationId xmlns:a16="http://schemas.microsoft.com/office/drawing/2014/main" id="{92430BA6-556E-4E88-A842-D25D3CC84B74}"/>
              </a:ext>
            </a:extLst>
          </p:cNvPr>
          <p:cNvGraphicFramePr>
            <a:graphicFrameLocks noGrp="1"/>
          </p:cNvGraphicFramePr>
          <p:nvPr>
            <p:extLst>
              <p:ext uri="{D42A27DB-BD31-4B8C-83A1-F6EECF244321}">
                <p14:modId xmlns:p14="http://schemas.microsoft.com/office/powerpoint/2010/main" val="581640851"/>
              </p:ext>
            </p:extLst>
          </p:nvPr>
        </p:nvGraphicFramePr>
        <p:xfrm>
          <a:off x="0" y="4208016"/>
          <a:ext cx="12191998" cy="1216816"/>
        </p:xfrm>
        <a:graphic>
          <a:graphicData uri="http://schemas.openxmlformats.org/drawingml/2006/table">
            <a:tbl>
              <a:tblPr firstRow="1" bandRow="1">
                <a:tableStyleId>{5C22544A-7EE6-4342-B048-85BDC9FD1C3A}</a:tableStyleId>
              </a:tblPr>
              <a:tblGrid>
                <a:gridCol w="781235">
                  <a:extLst>
                    <a:ext uri="{9D8B030D-6E8A-4147-A177-3AD203B41FA5}">
                      <a16:colId xmlns:a16="http://schemas.microsoft.com/office/drawing/2014/main" val="2822136387"/>
                    </a:ext>
                  </a:extLst>
                </a:gridCol>
                <a:gridCol w="1855433">
                  <a:extLst>
                    <a:ext uri="{9D8B030D-6E8A-4147-A177-3AD203B41FA5}">
                      <a16:colId xmlns:a16="http://schemas.microsoft.com/office/drawing/2014/main" val="2364856878"/>
                    </a:ext>
                  </a:extLst>
                </a:gridCol>
                <a:gridCol w="1873188">
                  <a:extLst>
                    <a:ext uri="{9D8B030D-6E8A-4147-A177-3AD203B41FA5}">
                      <a16:colId xmlns:a16="http://schemas.microsoft.com/office/drawing/2014/main" val="3966876215"/>
                    </a:ext>
                  </a:extLst>
                </a:gridCol>
                <a:gridCol w="1811045">
                  <a:extLst>
                    <a:ext uri="{9D8B030D-6E8A-4147-A177-3AD203B41FA5}">
                      <a16:colId xmlns:a16="http://schemas.microsoft.com/office/drawing/2014/main" val="633228573"/>
                    </a:ext>
                  </a:extLst>
                </a:gridCol>
                <a:gridCol w="1970843">
                  <a:extLst>
                    <a:ext uri="{9D8B030D-6E8A-4147-A177-3AD203B41FA5}">
                      <a16:colId xmlns:a16="http://schemas.microsoft.com/office/drawing/2014/main" val="2275136588"/>
                    </a:ext>
                  </a:extLst>
                </a:gridCol>
                <a:gridCol w="1935332">
                  <a:extLst>
                    <a:ext uri="{9D8B030D-6E8A-4147-A177-3AD203B41FA5}">
                      <a16:colId xmlns:a16="http://schemas.microsoft.com/office/drawing/2014/main" val="3769073033"/>
                    </a:ext>
                  </a:extLst>
                </a:gridCol>
                <a:gridCol w="1964922">
                  <a:extLst>
                    <a:ext uri="{9D8B030D-6E8A-4147-A177-3AD203B41FA5}">
                      <a16:colId xmlns:a16="http://schemas.microsoft.com/office/drawing/2014/main" val="212787059"/>
                    </a:ext>
                  </a:extLst>
                </a:gridCol>
              </a:tblGrid>
              <a:tr h="608408">
                <a:tc>
                  <a:txBody>
                    <a:bodyPr/>
                    <a:lstStyle/>
                    <a:p>
                      <a:r>
                        <a:rPr lang="en-MY"/>
                        <a:t>index</a:t>
                      </a:r>
                    </a:p>
                  </a:txBody>
                  <a:tcPr/>
                </a:tc>
                <a:tc>
                  <a:txBody>
                    <a:bodyPr/>
                    <a:lstStyle/>
                    <a:p>
                      <a:pPr algn="ctr"/>
                      <a:r>
                        <a:rPr lang="en-MY" sz="2800"/>
                        <a:t>$month[1]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$month[6]</a:t>
                      </a:r>
                    </a:p>
                  </a:txBody>
                  <a:tcPr/>
                </a:tc>
                <a:extLst>
                  <a:ext uri="{0D108BD9-81ED-4DB2-BD59-A6C34878D82A}">
                    <a16:rowId xmlns:a16="http://schemas.microsoft.com/office/drawing/2014/main" val="2770850596"/>
                  </a:ext>
                </a:extLst>
              </a:tr>
              <a:tr h="608408">
                <a:tc>
                  <a:txBody>
                    <a:bodyPr/>
                    <a:lstStyle/>
                    <a:p>
                      <a:r>
                        <a:rPr lang="en-MY"/>
                        <a:t>value</a:t>
                      </a:r>
                    </a:p>
                  </a:txBody>
                  <a:tcPr/>
                </a:tc>
                <a:tc>
                  <a:txBody>
                    <a:bodyPr/>
                    <a:lstStyle/>
                    <a:p>
                      <a:pPr algn="ctr"/>
                      <a:r>
                        <a:rPr lang="en-MY" sz="2800"/>
                        <a:t>Jan</a:t>
                      </a:r>
                    </a:p>
                  </a:txBody>
                  <a:tcPr/>
                </a:tc>
                <a:tc>
                  <a:txBody>
                    <a:bodyPr/>
                    <a:lstStyle/>
                    <a:p>
                      <a:pPr algn="ctr"/>
                      <a:r>
                        <a:rPr lang="en-MY" sz="2800"/>
                        <a:t>Feb</a:t>
                      </a:r>
                    </a:p>
                  </a:txBody>
                  <a:tcPr/>
                </a:tc>
                <a:tc>
                  <a:txBody>
                    <a:bodyPr/>
                    <a:lstStyle/>
                    <a:p>
                      <a:pPr algn="ctr"/>
                      <a:r>
                        <a:rPr lang="en-MY" sz="2800"/>
                        <a:t>March</a:t>
                      </a:r>
                    </a:p>
                  </a:txBody>
                  <a:tcPr/>
                </a:tc>
                <a:tc>
                  <a:txBody>
                    <a:bodyPr/>
                    <a:lstStyle/>
                    <a:p>
                      <a:pPr algn="ctr"/>
                      <a:r>
                        <a:rPr lang="en-MY" sz="2800"/>
                        <a:t>April</a:t>
                      </a:r>
                    </a:p>
                  </a:txBody>
                  <a:tcPr/>
                </a:tc>
                <a:tc>
                  <a:txBody>
                    <a:bodyPr/>
                    <a:lstStyle/>
                    <a:p>
                      <a:pPr algn="ctr"/>
                      <a:r>
                        <a:rPr lang="en-MY" sz="2800"/>
                        <a:t>May</a:t>
                      </a:r>
                    </a:p>
                  </a:txBody>
                  <a:tcPr/>
                </a:tc>
                <a:tc>
                  <a:txBody>
                    <a:bodyPr/>
                    <a:lstStyle/>
                    <a:p>
                      <a:pPr algn="ctr"/>
                      <a:r>
                        <a:rPr lang="en-MY" sz="2800"/>
                        <a:t>June</a:t>
                      </a:r>
                    </a:p>
                  </a:txBody>
                  <a:tcPr/>
                </a:tc>
                <a:extLst>
                  <a:ext uri="{0D108BD9-81ED-4DB2-BD59-A6C34878D82A}">
                    <a16:rowId xmlns:a16="http://schemas.microsoft.com/office/drawing/2014/main" val="689611319"/>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CD7B-4F90-4201-883B-CFBA8CB79657}"/>
              </a:ext>
            </a:extLst>
          </p:cNvPr>
          <p:cNvSpPr>
            <a:spLocks noGrp="1"/>
          </p:cNvSpPr>
          <p:nvPr>
            <p:ph type="title"/>
          </p:nvPr>
        </p:nvSpPr>
        <p:spPr/>
        <p:txBody>
          <a:bodyPr/>
          <a:lstStyle/>
          <a:p>
            <a:r>
              <a:rPr lang="en-MY" b="1"/>
              <a:t>NUMERIC ARRAY</a:t>
            </a:r>
          </a:p>
        </p:txBody>
      </p:sp>
      <p:sp>
        <p:nvSpPr>
          <p:cNvPr id="3" name="Content Placeholder 2">
            <a:extLst>
              <a:ext uri="{FF2B5EF4-FFF2-40B4-BE49-F238E27FC236}">
                <a16:creationId xmlns:a16="http://schemas.microsoft.com/office/drawing/2014/main" id="{A58E2956-4068-47AD-9449-676D5B29DB86}"/>
              </a:ext>
            </a:extLst>
          </p:cNvPr>
          <p:cNvSpPr>
            <a:spLocks noGrp="1"/>
          </p:cNvSpPr>
          <p:nvPr>
            <p:ph idx="1"/>
          </p:nvPr>
        </p:nvSpPr>
        <p:spPr/>
        <p:txBody>
          <a:bodyPr>
            <a:normAutofit/>
          </a:bodyPr>
          <a:lstStyle/>
          <a:p>
            <a:pPr marL="111125" indent="0">
              <a:spcBef>
                <a:spcPts val="0"/>
              </a:spcBef>
              <a:spcAft>
                <a:spcPts val="0"/>
              </a:spcAft>
              <a:buSzPts val="2560"/>
              <a:buNone/>
            </a:pPr>
            <a:r>
              <a:rPr lang="en-US" sz="3600">
                <a:latin typeface="Twentieth Century"/>
                <a:ea typeface="Twentieth Century"/>
                <a:cs typeface="Twentieth Century"/>
                <a:sym typeface="Twentieth Century"/>
              </a:rPr>
              <a:t>Assigning array with values using </a:t>
            </a:r>
            <a:r>
              <a:rPr lang="en-US" sz="3600" b="1">
                <a:solidFill>
                  <a:srgbClr val="FFFF00"/>
                </a:solidFill>
                <a:latin typeface="Twentieth Century"/>
                <a:ea typeface="Twentieth Century"/>
                <a:cs typeface="Twentieth Century"/>
                <a:sym typeface="Twentieth Century"/>
              </a:rPr>
              <a:t>MANUAL</a:t>
            </a:r>
            <a:r>
              <a:rPr lang="en-US" sz="3600" b="1">
                <a:solidFill>
                  <a:srgbClr val="FF0000"/>
                </a:solidFill>
                <a:latin typeface="Twentieth Century"/>
                <a:ea typeface="Twentieth Century"/>
                <a:cs typeface="Twentieth Century"/>
                <a:sym typeface="Twentieth Century"/>
              </a:rPr>
              <a:t> </a:t>
            </a:r>
            <a:r>
              <a:rPr lang="en-US" sz="3600">
                <a:latin typeface="Twentieth Century"/>
                <a:ea typeface="Twentieth Century"/>
                <a:cs typeface="Twentieth Century"/>
                <a:sym typeface="Twentieth Century"/>
              </a:rPr>
              <a:t>method.</a:t>
            </a:r>
            <a:endParaRPr lang="en-US" sz="3600"/>
          </a:p>
          <a:p>
            <a:pPr marL="119063" indent="154622">
              <a:spcBef>
                <a:spcPts val="0"/>
              </a:spcBef>
              <a:spcAft>
                <a:spcPts val="0"/>
              </a:spcAft>
              <a:buSzPts val="2560"/>
              <a:buNone/>
            </a:pPr>
            <a:endParaRPr lang="en-US" sz="360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4000">
                <a:latin typeface="Courier New"/>
                <a:ea typeface="Courier New"/>
                <a:cs typeface="Courier New"/>
                <a:sym typeface="Courier New"/>
              </a:rPr>
              <a:t>$month[1]="Jan";</a:t>
            </a:r>
            <a:br>
              <a:rPr lang="en-US" sz="4000">
                <a:latin typeface="Courier New"/>
                <a:ea typeface="Courier New"/>
                <a:cs typeface="Courier New"/>
                <a:sym typeface="Courier New"/>
              </a:rPr>
            </a:br>
            <a:r>
              <a:rPr lang="en-US" sz="4000">
                <a:latin typeface="Courier New"/>
                <a:ea typeface="Courier New"/>
                <a:cs typeface="Courier New"/>
                <a:sym typeface="Courier New"/>
              </a:rPr>
              <a:t>$month[2]="Feb";</a:t>
            </a:r>
            <a:br>
              <a:rPr lang="en-US" sz="4000">
                <a:latin typeface="Courier New"/>
                <a:ea typeface="Courier New"/>
                <a:cs typeface="Courier New"/>
                <a:sym typeface="Courier New"/>
              </a:rPr>
            </a:br>
            <a:r>
              <a:rPr lang="en-US" sz="4000">
                <a:latin typeface="Courier New"/>
                <a:ea typeface="Courier New"/>
                <a:cs typeface="Courier New"/>
                <a:sym typeface="Courier New"/>
              </a:rPr>
              <a:t>$month[3]="March";</a:t>
            </a:r>
            <a:br>
              <a:rPr lang="en-US" sz="4000">
                <a:latin typeface="Courier New"/>
                <a:ea typeface="Courier New"/>
                <a:cs typeface="Courier New"/>
                <a:sym typeface="Courier New"/>
              </a:rPr>
            </a:br>
            <a:r>
              <a:rPr lang="en-US" sz="4000">
                <a:latin typeface="Courier New"/>
                <a:ea typeface="Courier New"/>
                <a:cs typeface="Courier New"/>
                <a:sym typeface="Courier New"/>
              </a:rPr>
              <a:t>$month[4]="April";</a:t>
            </a:r>
            <a:endParaRPr lang="en-US" sz="3600"/>
          </a:p>
          <a:p>
            <a:endParaRPr lang="en-MY" sz="3600"/>
          </a:p>
        </p:txBody>
      </p:sp>
      <p:sp>
        <p:nvSpPr>
          <p:cNvPr id="4" name="Date Placeholder 3">
            <a:extLst>
              <a:ext uri="{FF2B5EF4-FFF2-40B4-BE49-F238E27FC236}">
                <a16:creationId xmlns:a16="http://schemas.microsoft.com/office/drawing/2014/main" id="{1EAF9492-A056-4CBA-B9A9-64E1D74EABE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5946ADE-5096-4B07-B2A7-5E756D9F91B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3A240AA-CCE4-4EC6-8033-208157F056A4}"/>
              </a:ext>
            </a:extLst>
          </p:cNvPr>
          <p:cNvSpPr>
            <a:spLocks noGrp="1"/>
          </p:cNvSpPr>
          <p:nvPr>
            <p:ph type="sldNum" sz="quarter" idx="12"/>
          </p:nvPr>
        </p:nvSpPr>
        <p:spPr/>
        <p:txBody>
          <a:bodyPr/>
          <a:lstStyle/>
          <a:p>
            <a:fld id="{4FAB73BC-B049-4115-A692-8D63A059BFB8}" type="slidenum">
              <a:rPr lang="en-US" smtClean="0"/>
              <a:t>132</a:t>
            </a:fld>
            <a:endParaRPr lang="en-US" dirty="0"/>
          </a:p>
        </p:txBody>
      </p:sp>
    </p:spTree>
    <p:extLst>
      <p:ext uri="{BB962C8B-B14F-4D97-AF65-F5344CB8AC3E}">
        <p14:creationId xmlns:p14="http://schemas.microsoft.com/office/powerpoint/2010/main" val="39441449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'rollno']=</a:t>
            </a:r>
            <a:r>
              <a:rPr lang="en-US" sz="3200" dirty="0">
                <a:latin typeface="Courier New" panose="02070309020205020404" pitchFamily="49" charset="0"/>
                <a:cs typeface="Courier New" panose="02070309020205020404" pitchFamily="49" charset="0"/>
              </a:rPr>
              <a:t>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134</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71DC0D-9F5F-45FD-BCF7-9E2C2A2EA611}"/>
              </a:ext>
            </a:extLst>
          </p:cNvPr>
          <p:cNvSpPr txBox="1"/>
          <p:nvPr/>
        </p:nvSpPr>
        <p:spPr>
          <a:xfrm>
            <a:off x="2095795" y="2286990"/>
            <a:ext cx="8295861" cy="1384995"/>
          </a:xfrm>
          <a:prstGeom prst="rect">
            <a:avLst/>
          </a:prstGeom>
          <a:noFill/>
        </p:spPr>
        <p:txBody>
          <a:bodyPr wrap="none" rtlCol="0">
            <a:spAutoFit/>
          </a:bodyPr>
          <a:lstStyle/>
          <a:p>
            <a:r>
              <a:rPr lang="en-MY" sz="3600"/>
              <a:t> Pengulangan</a:t>
            </a:r>
          </a:p>
          <a:p>
            <a:r>
              <a:rPr lang="en-MY" sz="4800" b="1">
                <a:latin typeface="Courier New" panose="02070309020205020404" pitchFamily="49" charset="0"/>
                <a:cs typeface="Courier New" panose="02070309020205020404" pitchFamily="49" charset="0"/>
              </a:rPr>
              <a:t>for{i=1; i&lt;=3000; i++}</a:t>
            </a:r>
          </a:p>
        </p:txBody>
      </p:sp>
    </p:spTree>
    <p:extLst>
      <p:ext uri="{BB962C8B-B14F-4D97-AF65-F5344CB8AC3E}">
        <p14:creationId xmlns:p14="http://schemas.microsoft.com/office/powerpoint/2010/main" val="12491532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4E75-276B-49BD-8E94-26CDC01C6D4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06CCF6-1B49-43E7-B157-76639D89E24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4DE8158-E879-4C80-8C5D-AA64AB79F07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C10512E-8C18-4FFC-B340-D80008D305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0499AA-AB04-48E4-998E-D05C3518A975}"/>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2050" name="Picture 2" descr="Road, Forest, Season, Autumn, Fall, Landscape, Nature">
            <a:extLst>
              <a:ext uri="{FF2B5EF4-FFF2-40B4-BE49-F238E27FC236}">
                <a16:creationId xmlns:a16="http://schemas.microsoft.com/office/drawing/2014/main" id="{E9A0A9CF-800F-40E2-823E-224DE830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BB85504-5B4B-43B3-BFFA-8B2E4E9C24F6}"/>
              </a:ext>
            </a:extLst>
          </p:cNvPr>
          <p:cNvSpPr/>
          <p:nvPr/>
        </p:nvSpPr>
        <p:spPr>
          <a:xfrm>
            <a:off x="1828805" y="1982665"/>
            <a:ext cx="8757139" cy="2892669"/>
          </a:xfrm>
          <a:prstGeom prst="round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3600"/>
              <a:t> </a:t>
            </a:r>
          </a:p>
          <a:p>
            <a:r>
              <a:rPr lang="en-MY" sz="4800" b="1">
                <a:latin typeface="Courier New" panose="02070309020205020404" pitchFamily="49" charset="0"/>
                <a:cs typeface="Courier New" panose="02070309020205020404" pitchFamily="49" charset="0"/>
              </a:rPr>
              <a:t>for{i=1; i&lt;=3000; i++}</a:t>
            </a:r>
          </a:p>
          <a:p>
            <a:pPr algn="ctr"/>
            <a:endParaRPr lang="en-MY" sz="4800"/>
          </a:p>
        </p:txBody>
      </p:sp>
      <p:sp>
        <p:nvSpPr>
          <p:cNvPr id="8" name="TextBox 7">
            <a:extLst>
              <a:ext uri="{FF2B5EF4-FFF2-40B4-BE49-F238E27FC236}">
                <a16:creationId xmlns:a16="http://schemas.microsoft.com/office/drawing/2014/main" id="{7A25048C-92E0-4310-A049-A96142C065A8}"/>
              </a:ext>
            </a:extLst>
          </p:cNvPr>
          <p:cNvSpPr txBox="1"/>
          <p:nvPr/>
        </p:nvSpPr>
        <p:spPr>
          <a:xfrm>
            <a:off x="9611685" y="6146860"/>
            <a:ext cx="2247445" cy="400110"/>
          </a:xfrm>
          <a:prstGeom prst="rect">
            <a:avLst/>
          </a:prstGeom>
          <a:noFill/>
        </p:spPr>
        <p:txBody>
          <a:bodyPr wrap="square" rtlCol="0">
            <a:spAutoFit/>
          </a:bodyPr>
          <a:lstStyle/>
          <a:p>
            <a:r>
              <a:rPr lang="en-MY" sz="2000"/>
              <a:t>khirulnizam.com</a:t>
            </a:r>
          </a:p>
        </p:txBody>
      </p:sp>
    </p:spTree>
    <p:extLst>
      <p:ext uri="{BB962C8B-B14F-4D97-AF65-F5344CB8AC3E}">
        <p14:creationId xmlns:p14="http://schemas.microsoft.com/office/powerpoint/2010/main" val="15609402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192ED1DA-6904-4B34-93D5-759ECEDFF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a:t>T01 </a:t>
            </a:r>
            <a:r>
              <a:rPr lang="en-US" cap="none"/>
              <a:t>HTML5 &amp; Bootstrap</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60B80DF-46AA-4694-B9C5-BFDB06911C7B}"/>
              </a:ext>
            </a:extLst>
          </p:cNvPr>
          <p:cNvPicPr>
            <a:picLocks noChangeAspect="1"/>
          </p:cNvPicPr>
          <p:nvPr/>
        </p:nvPicPr>
        <p:blipFill rotWithShape="1">
          <a:blip r:embed="rId11"/>
          <a:srcRect l="10969" t="21434" r="5397" b="18711"/>
          <a:stretch/>
        </p:blipFill>
        <p:spPr>
          <a:xfrm>
            <a:off x="0" y="1069828"/>
            <a:ext cx="2157500" cy="3275947"/>
          </a:xfrm>
          <a:prstGeom prst="rect">
            <a:avLst/>
          </a:prstGeom>
        </p:spPr>
      </p:pic>
    </p:spTree>
    <p:extLst>
      <p:ext uri="{BB962C8B-B14F-4D97-AF65-F5344CB8AC3E}">
        <p14:creationId xmlns:p14="http://schemas.microsoft.com/office/powerpoint/2010/main" val="24960788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144</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146</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147</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148</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149</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65FD5CF0-F013-4414-BAEE-F2660189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C8806-8AA7-46EA-89DC-D54CA32A66AD}"/>
              </a:ext>
            </a:extLst>
          </p:cNvPr>
          <p:cNvPicPr>
            <a:picLocks noChangeAspect="1"/>
          </p:cNvPicPr>
          <p:nvPr/>
        </p:nvPicPr>
        <p:blipFill rotWithShape="1">
          <a:blip r:embed="rId11"/>
          <a:srcRect l="10969" t="21434" r="5397" b="18711"/>
          <a:stretch/>
        </p:blipFill>
        <p:spPr>
          <a:xfrm>
            <a:off x="0" y="1716064"/>
            <a:ext cx="1840375" cy="2794425"/>
          </a:xfrm>
          <a:prstGeom prst="rect">
            <a:avLst/>
          </a:prstGeom>
        </p:spPr>
      </p:pic>
    </p:spTree>
    <p:extLst>
      <p:ext uri="{BB962C8B-B14F-4D97-AF65-F5344CB8AC3E}">
        <p14:creationId xmlns:p14="http://schemas.microsoft.com/office/powerpoint/2010/main" val="39037663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153</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8/16/2020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168</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169</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5656692" y="2194433"/>
            <a:ext cx="6343838" cy="4206240"/>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143674" y="1289304"/>
            <a:ext cx="10048325" cy="5439928"/>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182</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183</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497151"/>
            <a:ext cx="10489223" cy="4165206"/>
          </a:xfrm>
          <a:solidFill>
            <a:schemeClr val="accent4"/>
          </a:solidFill>
        </p:spPr>
        <p:txBody>
          <a:bodyPr>
            <a:normAutofit fontScale="90000"/>
          </a:bodyPr>
          <a:lstStyle/>
          <a:p>
            <a:pPr algn="r"/>
            <a:r>
              <a:rPr lang="en-US" dirty="0"/>
              <a:t>		</a:t>
            </a:r>
            <a:r>
              <a:rPr lang="en-US"/>
              <a:t> </a:t>
            </a:r>
            <a:r>
              <a:rPr lang="en-US" sz="10700" b="1"/>
              <a:t>Database &amp; RECORD LISTING</a:t>
            </a:r>
            <a:br>
              <a:rPr lang="en-US" sz="10700" b="1"/>
            </a:br>
            <a:r>
              <a:rPr lang="en-US" sz="4800" b="1" cap="none">
                <a:latin typeface="Arial" panose="020B0604020202020204" pitchFamily="34" charset="0"/>
                <a:cs typeface="Arial" panose="020B0604020202020204" pitchFamily="34" charset="0"/>
              </a:rPr>
              <a:t>(Eng Lecture Chapter 08-09)</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3052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b="1"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b="1"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95587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b="1"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40214145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b="1"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192</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118957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b="1"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193</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2293029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b="1"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5064770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b="1"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195</a:t>
            </a:fld>
            <a:endParaRPr lang="en-US" dirty="0"/>
          </a:p>
        </p:txBody>
      </p:sp>
    </p:spTree>
    <p:extLst>
      <p:ext uri="{BB962C8B-B14F-4D97-AF65-F5344CB8AC3E}">
        <p14:creationId xmlns:p14="http://schemas.microsoft.com/office/powerpoint/2010/main" val="19318835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640080" y="1453896"/>
            <a:ext cx="10965111" cy="5047488"/>
          </a:xfrm>
          <a:solidFill>
            <a:schemeClr val="tx1"/>
          </a:solidFill>
        </p:spPr>
        <p:txBody>
          <a:bodyPr>
            <a:normAutofit fontScale="925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196</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b="1"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317437" y="1305361"/>
            <a:ext cx="8323474" cy="5482618"/>
          </a:xfrm>
          <a:prstGeom prst="rect">
            <a:avLst/>
          </a:prstGeom>
        </p:spPr>
      </p:pic>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b="1"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197</a:t>
            </a:fld>
            <a:endParaRPr lang="en-US" dirty="0"/>
          </a:p>
        </p:txBody>
      </p:sp>
    </p:spTree>
    <p:extLst>
      <p:ext uri="{BB962C8B-B14F-4D97-AF65-F5344CB8AC3E}">
        <p14:creationId xmlns:p14="http://schemas.microsoft.com/office/powerpoint/2010/main" val="10597395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b="1"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1585604" y="1265287"/>
            <a:ext cx="9688947" cy="5313530"/>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b="1"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199</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948466" y="1418174"/>
            <a:ext cx="10243534" cy="2958551"/>
          </a:xfrm>
          <a:solidFill>
            <a:schemeClr val="accent4"/>
          </a:solidFill>
        </p:spPr>
        <p:txBody>
          <a:bodyPr>
            <a:normAutofit fontScale="90000"/>
          </a:bodyPr>
          <a:lstStyle/>
          <a:p>
            <a:pPr algn="l"/>
            <a:r>
              <a:rPr lang="en-US" sz="9800" b="1" cap="none"/>
              <a:t>Web Programming </a:t>
            </a:r>
            <a:br>
              <a:rPr lang="en-US" cap="none"/>
            </a:br>
            <a:r>
              <a:rPr lang="en-US" sz="6600" cap="none"/>
              <a:t>PHP with  </a:t>
            </a:r>
            <a:endParaRPr lang="en-US" cap="none" dirty="0"/>
          </a:p>
        </p:txBody>
      </p:sp>
      <p:sp>
        <p:nvSpPr>
          <p:cNvPr id="8" name="TextBox 7">
            <a:extLst>
              <a:ext uri="{FF2B5EF4-FFF2-40B4-BE49-F238E27FC236}">
                <a16:creationId xmlns:a16="http://schemas.microsoft.com/office/drawing/2014/main" id="{B974DE4F-156D-4F8E-84B6-5EB257103585}"/>
              </a:ext>
            </a:extLst>
          </p:cNvPr>
          <p:cNvSpPr txBox="1"/>
          <p:nvPr/>
        </p:nvSpPr>
        <p:spPr>
          <a:xfrm>
            <a:off x="0" y="4882781"/>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860711" y="4586904"/>
            <a:ext cx="1784215" cy="10955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D0E834E-6F5A-425E-8B01-D903B8F5E26E}"/>
              </a:ext>
            </a:extLst>
          </p:cNvPr>
          <p:cNvPicPr>
            <a:picLocks noChangeAspect="1"/>
          </p:cNvPicPr>
          <p:nvPr/>
        </p:nvPicPr>
        <p:blipFill rotWithShape="1">
          <a:blip r:embed="rId5"/>
          <a:srcRect l="10969" t="21434" r="5397" b="18711"/>
          <a:stretch/>
        </p:blipFill>
        <p:spPr>
          <a:xfrm>
            <a:off x="0" y="1418174"/>
            <a:ext cx="1948466" cy="2958550"/>
          </a:xfrm>
          <a:prstGeom prst="rect">
            <a:avLst/>
          </a:prstGeom>
        </p:spPr>
      </p:pic>
      <p:pic>
        <p:nvPicPr>
          <p:cNvPr id="3" name="Picture 2">
            <a:extLst>
              <a:ext uri="{FF2B5EF4-FFF2-40B4-BE49-F238E27FC236}">
                <a16:creationId xmlns:a16="http://schemas.microsoft.com/office/drawing/2014/main" id="{5695EA03-2816-404C-A67E-6D8DA15C7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3513" y="3110269"/>
            <a:ext cx="4795999" cy="125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33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b="1" dirty="0"/>
              <a:t>Associative Array</a:t>
            </a:r>
            <a:endParaRPr b="1" dirty="0"/>
          </a:p>
        </p:txBody>
      </p:sp>
      <p:sp>
        <p:nvSpPr>
          <p:cNvPr id="1134" name="Google Shape;1134;p98"/>
          <p:cNvSpPr txBox="1">
            <a:spLocks noGrp="1"/>
          </p:cNvSpPr>
          <p:nvPr>
            <p:ph type="body" idx="1"/>
          </p:nvPr>
        </p:nvSpPr>
        <p:spPr>
          <a:xfrm>
            <a:off x="0" y="181282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['rollno']=4;</a:t>
            </a:r>
            <a:endParaRPr lang="en-US"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['name']="Jhon";</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['phone']=456785;</a:t>
            </a:r>
            <a:endParaRPr sz="3200" dirty="0">
              <a:latin typeface="Courier New" panose="02070309020205020404" pitchFamily="49" charset="0"/>
              <a:cs typeface="Courier New" panose="02070309020205020404" pitchFamily="49" charset="0"/>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200</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86"/>
          <a:stretch/>
        </p:blipFill>
        <p:spPr bwMode="auto">
          <a:xfrm>
            <a:off x="6063727" y="1923651"/>
            <a:ext cx="6045414" cy="448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261217" y="1926849"/>
            <a:ext cx="11721584" cy="378637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1994615"/>
            <a:ext cx="10489223" cy="2667741"/>
          </a:xfrm>
          <a:solidFill>
            <a:schemeClr val="accent4"/>
          </a:solidFill>
        </p:spPr>
        <p:txBody>
          <a:bodyPr>
            <a:normAutofit/>
          </a:bodyPr>
          <a:lstStyle/>
          <a:p>
            <a:pPr algn="r"/>
            <a:r>
              <a:rPr lang="en-US" dirty="0"/>
              <a:t>		</a:t>
            </a:r>
            <a:r>
              <a:rPr lang="en-US"/>
              <a:t> </a:t>
            </a:r>
            <a:r>
              <a:rPr lang="en-US" sz="8000" b="1"/>
              <a:t>SEARCH RECORD</a:t>
            </a:r>
            <a:br>
              <a:rPr lang="en-US" sz="10700" b="1"/>
            </a:br>
            <a:r>
              <a:rPr lang="en-US" sz="4800" b="1" cap="none">
                <a:latin typeface="Arial" panose="020B0604020202020204" pitchFamily="34" charset="0"/>
                <a:cs typeface="Arial" panose="020B0604020202020204" pitchFamily="34" charset="0"/>
              </a:rPr>
              <a:t>(Chapter 10 - English)</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1331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208</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76447" y="1240465"/>
            <a:ext cx="11483161" cy="3421891"/>
          </a:xfrm>
          <a:solidFill>
            <a:schemeClr val="accent4"/>
          </a:solidFill>
        </p:spPr>
        <p:txBody>
          <a:bodyPr>
            <a:normAutofit/>
          </a:bodyPr>
          <a:lstStyle/>
          <a:p>
            <a:pPr algn="r"/>
            <a:r>
              <a:rPr lang="en-US" dirty="0"/>
              <a:t>		</a:t>
            </a:r>
            <a:r>
              <a:rPr lang="en-US"/>
              <a:t> </a:t>
            </a:r>
            <a:r>
              <a:rPr lang="en-US" sz="6200" b="1"/>
              <a:t>BOOTSTRAP INTERFACE</a:t>
            </a:r>
            <a:br>
              <a:rPr lang="en-US" sz="10700" b="1"/>
            </a:br>
            <a:r>
              <a:rPr lang="en-US" sz="4800" b="1" cap="none">
                <a:latin typeface="Arial" panose="020B0604020202020204" pitchFamily="34" charset="0"/>
                <a:cs typeface="Arial" panose="020B0604020202020204" pitchFamily="34" charset="0"/>
              </a:rPr>
              <a:t>(English)</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2" y="3947412"/>
            <a:ext cx="9728585"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9224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214</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218</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219</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998173" y="1792936"/>
            <a:ext cx="10199352" cy="4726306"/>
          </a:xfrm>
        </p:spPr>
      </p:pic>
      <p:sp>
        <p:nvSpPr>
          <p:cNvPr id="3" name="Date Placeholder 2"/>
          <p:cNvSpPr>
            <a:spLocks noGrp="1"/>
          </p:cNvSpPr>
          <p:nvPr>
            <p:ph type="dt" sz="half" idx="10"/>
          </p:nvPr>
        </p:nvSpPr>
        <p:spPr/>
        <p:txBody>
          <a:bodyPr/>
          <a:lstStyle/>
          <a:p>
            <a:fld id="{9475D895-B54D-48AB-8957-6130386DA6B2}"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220</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76447" y="1240465"/>
            <a:ext cx="11483161" cy="3421891"/>
          </a:xfrm>
          <a:solidFill>
            <a:schemeClr val="accent4"/>
          </a:solidFill>
        </p:spPr>
        <p:txBody>
          <a:bodyPr>
            <a:normAutofit/>
          </a:bodyPr>
          <a:lstStyle/>
          <a:p>
            <a:pPr algn="r"/>
            <a:r>
              <a:rPr lang="en-US"/>
              <a:t>	</a:t>
            </a:r>
            <a:r>
              <a:rPr lang="en-US" sz="9600" b="1"/>
              <a:t>INSERT RECORD</a:t>
            </a:r>
            <a:br>
              <a:rPr lang="en-US" sz="10700" b="1"/>
            </a:br>
            <a:r>
              <a:rPr lang="en-US" sz="4800" b="1" cap="none">
                <a:latin typeface="Arial" panose="020B0604020202020204" pitchFamily="34" charset="0"/>
                <a:cs typeface="Arial" panose="020B0604020202020204" pitchFamily="34" charset="0"/>
              </a:rPr>
              <a:t>(Chapter 11 English)</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2" y="3947412"/>
            <a:ext cx="9728585"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2706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223</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229</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02CBD0E2-A851-4843-8E10-243F8ABBE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27661"/>
            <a:ext cx="12192000" cy="2958551"/>
          </a:xfrm>
          <a:solidFill>
            <a:schemeClr val="accent4"/>
          </a:solidFill>
        </p:spPr>
        <p:txBody>
          <a:bodyPr>
            <a:noAutofit/>
          </a:bodyPr>
          <a:lstStyle/>
          <a:p>
            <a:pPr algn="r"/>
            <a:r>
              <a:rPr lang="en-US" sz="8000" cap="none" dirty="0"/>
              <a:t>		</a:t>
            </a:r>
            <a:r>
              <a:rPr lang="en-US" sz="8000" dirty="0"/>
              <a:t> </a:t>
            </a:r>
            <a:br>
              <a:rPr lang="en-US" sz="8000" dirty="0"/>
            </a:br>
            <a:r>
              <a:rPr lang="en-US" sz="8000" b="1" dirty="0"/>
              <a:t>T02 </a:t>
            </a:r>
            <a:r>
              <a:rPr lang="en-US" sz="8000" b="1" cap="none" dirty="0"/>
              <a:t>Bootstrap </a:t>
            </a:r>
            <a:r>
              <a:rPr lang="en-US" sz="8000" b="1" cap="none"/>
              <a:t>+ </a:t>
            </a:r>
            <a:br>
              <a:rPr lang="en-US" sz="8000" b="1" cap="none"/>
            </a:br>
            <a:r>
              <a:rPr lang="en-US" sz="8000" b="1" cap="none"/>
              <a:t>Responsive Layout</a:t>
            </a:r>
            <a:br>
              <a:rPr lang="en-US" sz="8000" dirty="0"/>
            </a:br>
            <a:r>
              <a:rPr lang="en-US" sz="8000"/>
              <a:t> </a:t>
            </a:r>
            <a:br>
              <a:rPr lang="en-US" sz="8000" cap="none" dirty="0"/>
            </a:br>
            <a:endParaRPr lang="en-US" sz="8000"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0454438-9AB0-49E3-AC26-E6F900A04680}"/>
              </a:ext>
            </a:extLst>
          </p:cNvPr>
          <p:cNvPicPr>
            <a:picLocks noChangeAspect="1"/>
          </p:cNvPicPr>
          <p:nvPr/>
        </p:nvPicPr>
        <p:blipFill rotWithShape="1">
          <a:blip r:embed="rId11"/>
          <a:srcRect l="10969" t="21434" r="5397" b="18711"/>
          <a:stretch/>
        </p:blipFill>
        <p:spPr>
          <a:xfrm>
            <a:off x="0" y="1035103"/>
            <a:ext cx="2199190" cy="3339249"/>
          </a:xfrm>
          <a:prstGeom prst="rect">
            <a:avLst/>
          </a:prstGeom>
        </p:spPr>
      </p:pic>
    </p:spTree>
    <p:extLst>
      <p:ext uri="{BB962C8B-B14F-4D97-AF65-F5344CB8AC3E}">
        <p14:creationId xmlns:p14="http://schemas.microsoft.com/office/powerpoint/2010/main" val="30228476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230</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b="1"/>
              <a:t>INSERT INTO SQL GENERAL FORMAT</a:t>
            </a:r>
            <a:endParaRPr lang="en-MY" b="1" dirty="0"/>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231</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rotWithShape="1">
          <a:blip r:embed="rId2"/>
          <a:srcRect l="3618" r="20675"/>
          <a:stretch/>
        </p:blipFill>
        <p:spPr>
          <a:xfrm>
            <a:off x="602512" y="2385217"/>
            <a:ext cx="11186241" cy="2679848"/>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236</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237</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238</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239</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452E9441-577E-4000-A40B-92C9A7C31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a:t>
            </a:r>
            <a:r>
              <a:rPr lang="en-US"/>
              <a:t>+ RESPONSIVE LAYOUT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a:t> </a:t>
            </a:r>
            <a:endParaRPr lang="en-US" b="1" dirty="0"/>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6542" y="3154921"/>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00B27D-65F9-4C76-B79D-BD6DD50FF075}"/>
              </a:ext>
            </a:extLst>
          </p:cNvPr>
          <p:cNvPicPr>
            <a:picLocks noChangeAspect="1"/>
          </p:cNvPicPr>
          <p:nvPr/>
        </p:nvPicPr>
        <p:blipFill rotWithShape="1">
          <a:blip r:embed="rId11"/>
          <a:srcRect l="10969" t="21434" r="5397" b="18711"/>
          <a:stretch/>
        </p:blipFill>
        <p:spPr>
          <a:xfrm>
            <a:off x="47703" y="1787831"/>
            <a:ext cx="1684631" cy="2557944"/>
          </a:xfrm>
          <a:prstGeom prst="rect">
            <a:avLst/>
          </a:prstGeom>
        </p:spPr>
      </p:pic>
    </p:spTree>
    <p:extLst>
      <p:ext uri="{BB962C8B-B14F-4D97-AF65-F5344CB8AC3E}">
        <p14:creationId xmlns:p14="http://schemas.microsoft.com/office/powerpoint/2010/main" val="253363543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242</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243</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244</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078924" y="1819827"/>
            <a:ext cx="10010109" cy="4724770"/>
          </a:xfrm>
        </p:spPr>
      </p:pic>
      <p:sp>
        <p:nvSpPr>
          <p:cNvPr id="3" name="Date Placeholder 2"/>
          <p:cNvSpPr>
            <a:spLocks noGrp="1"/>
          </p:cNvSpPr>
          <p:nvPr>
            <p:ph type="dt" sz="half" idx="10"/>
          </p:nvPr>
        </p:nvSpPr>
        <p:spPr/>
        <p:txBody>
          <a:bodyPr/>
          <a:lstStyle/>
          <a:p>
            <a:fld id="{37030D26-4BCB-4252-8561-0E7C0FDF8250}"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250</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251</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253</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257</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258</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126772" y="1860766"/>
            <a:ext cx="9936374" cy="4640336"/>
          </a:xfrm>
        </p:spPr>
      </p:pic>
      <p:sp>
        <p:nvSpPr>
          <p:cNvPr id="3" name="Date Placeholder 2"/>
          <p:cNvSpPr>
            <a:spLocks noGrp="1"/>
          </p:cNvSpPr>
          <p:nvPr>
            <p:ph type="dt" sz="half" idx="10"/>
          </p:nvPr>
        </p:nvSpPr>
        <p:spPr/>
        <p:txBody>
          <a:bodyPr/>
          <a:lstStyle/>
          <a:p>
            <a:fld id="{D3419FCE-5421-44C1-9D3A-186039A96601}"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260</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261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262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263</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264</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265</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267</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268</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269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270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271</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272</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273</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274</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8/16/2020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275</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276</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8/16/2020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277</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8/16/2020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278</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279</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280</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281</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283</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284</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285</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137609" y="1862677"/>
            <a:ext cx="11904992" cy="4491627"/>
          </a:xfrm>
        </p:spPr>
      </p:pic>
      <p:sp>
        <p:nvSpPr>
          <p:cNvPr id="3" name="Date Placeholder 2"/>
          <p:cNvSpPr>
            <a:spLocks noGrp="1"/>
          </p:cNvSpPr>
          <p:nvPr>
            <p:ph type="dt" sz="half" idx="10"/>
          </p:nvPr>
        </p:nvSpPr>
        <p:spPr/>
        <p:txBody>
          <a:bodyPr/>
          <a:lstStyle/>
          <a:p>
            <a:fld id="{41F3D05F-6344-413B-9887-B2D43280F5E1}"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D9F1E2-9147-41B0-84C5-162041FB4127}"/>
              </a:ext>
            </a:extLst>
          </p:cNvPr>
          <p:cNvPicPr>
            <a:picLocks noChangeAspect="1"/>
          </p:cNvPicPr>
          <p:nvPr/>
        </p:nvPicPr>
        <p:blipFill rotWithShape="1">
          <a:blip r:embed="rId2"/>
          <a:srcRect t="8341" b="7767"/>
          <a:stretch/>
        </p:blipFill>
        <p:spPr>
          <a:xfrm>
            <a:off x="-70338" y="0"/>
            <a:ext cx="12262338" cy="6858000"/>
          </a:xfrm>
          <a:prstGeom prst="rect">
            <a:avLst/>
          </a:prstGeom>
        </p:spPr>
      </p:pic>
      <p:sp>
        <p:nvSpPr>
          <p:cNvPr id="10" name="AutoShape 8">
            <a:extLst>
              <a:ext uri="{FF2B5EF4-FFF2-40B4-BE49-F238E27FC236}">
                <a16:creationId xmlns:a16="http://schemas.microsoft.com/office/drawing/2014/main" id="{D4F5291A-744B-47C0-BE41-5A939E06CB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 name="Title 1"/>
          <p:cNvSpPr>
            <a:spLocks noGrp="1"/>
          </p:cNvSpPr>
          <p:nvPr>
            <p:ph type="ctrTitle"/>
          </p:nvPr>
        </p:nvSpPr>
        <p:spPr>
          <a:xfrm rot="19252269">
            <a:off x="2136639" y="755172"/>
            <a:ext cx="4038926" cy="3372438"/>
          </a:xfrm>
          <a:noFill/>
        </p:spPr>
        <p:txBody>
          <a:bodyPr>
            <a:normAutofit/>
          </a:bodyPr>
          <a:lstStyle/>
          <a:p>
            <a:pPr algn="l"/>
            <a:br>
              <a:rPr lang="en-US" sz="3200" b="1" cap="none"/>
            </a:br>
            <a:br>
              <a:rPr lang="en-US" sz="3200" b="1" cap="none"/>
            </a:br>
            <a:br>
              <a:rPr lang="en-US" sz="3200" b="1" cap="none"/>
            </a:br>
            <a:r>
              <a:rPr lang="en-US" sz="3200" b="1" cap="none"/>
              <a:t>+ bootstrap 5</a:t>
            </a:r>
            <a:br>
              <a:rPr lang="en-US" sz="3200" b="1" cap="none"/>
            </a:br>
            <a:r>
              <a:rPr lang="en-US" sz="3200" b="1" cap="none"/>
              <a:t>+ vanilla Javascript</a:t>
            </a:r>
            <a:br>
              <a:rPr lang="en-US" sz="3200" b="1" cap="none"/>
            </a:br>
            <a:r>
              <a:rPr lang="en-US" sz="3200" b="1" cap="none"/>
              <a:t>+ own icon library</a:t>
            </a:r>
            <a:br>
              <a:rPr lang="en-US" sz="3200" b="1" cap="none"/>
            </a:br>
            <a:r>
              <a:rPr lang="en-US" sz="3200" b="1" cap="none"/>
              <a:t>+ navbar optimised</a:t>
            </a:r>
            <a:endParaRPr lang="en-US" sz="1400" cap="none" dirty="0"/>
          </a:p>
        </p:txBody>
      </p:sp>
      <p:sp>
        <p:nvSpPr>
          <p:cNvPr id="8" name="TextBox 7">
            <a:extLst>
              <a:ext uri="{FF2B5EF4-FFF2-40B4-BE49-F238E27FC236}">
                <a16:creationId xmlns:a16="http://schemas.microsoft.com/office/drawing/2014/main" id="{B974DE4F-156D-4F8E-84B6-5EB257103585}"/>
              </a:ext>
            </a:extLst>
          </p:cNvPr>
          <p:cNvSpPr txBox="1"/>
          <p:nvPr/>
        </p:nvSpPr>
        <p:spPr>
          <a:xfrm>
            <a:off x="0" y="4882781"/>
            <a:ext cx="12192000" cy="523220"/>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2800" dirty="0">
                <a:latin typeface="Roboto"/>
              </a:rPr>
              <a:t>							</a:t>
            </a:r>
            <a:r>
              <a:rPr lang="en-US" sz="2800">
                <a:latin typeface="Roboto"/>
              </a:rPr>
              <a:t>	                                                         khirulnizam.com</a:t>
            </a:r>
            <a:endParaRPr lang="en-US" sz="2800" dirty="0">
              <a:latin typeface="Roboto"/>
            </a:endParaRPr>
          </a:p>
        </p:txBody>
      </p:sp>
      <p:pic>
        <p:nvPicPr>
          <p:cNvPr id="1028" name="Picture 4" descr="Bootstrap 5 Alpha— Initial Look - Harsha Venkatram - Medium">
            <a:extLst>
              <a:ext uri="{FF2B5EF4-FFF2-40B4-BE49-F238E27FC236}">
                <a16:creationId xmlns:a16="http://schemas.microsoft.com/office/drawing/2014/main" id="{262971F9-5928-4565-89BD-0F7B2ECE7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29140">
            <a:off x="6971607" y="1584445"/>
            <a:ext cx="2681190" cy="268119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a:extLst>
              <a:ext uri="{FF2B5EF4-FFF2-40B4-BE49-F238E27FC236}">
                <a16:creationId xmlns:a16="http://schemas.microsoft.com/office/drawing/2014/main" id="{E3FDDF6C-0EE5-41EA-B763-0150459844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Rectangle 11">
            <a:extLst>
              <a:ext uri="{FF2B5EF4-FFF2-40B4-BE49-F238E27FC236}">
                <a16:creationId xmlns:a16="http://schemas.microsoft.com/office/drawing/2014/main" id="{696DD243-7591-4A2B-8506-7CAD5E1EB9C9}"/>
              </a:ext>
            </a:extLst>
          </p:cNvPr>
          <p:cNvSpPr/>
          <p:nvPr/>
        </p:nvSpPr>
        <p:spPr>
          <a:xfrm rot="19191543">
            <a:off x="8120427" y="2243344"/>
            <a:ext cx="1623982" cy="923330"/>
          </a:xfrm>
          <a:prstGeom prst="rect">
            <a:avLst/>
          </a:prstGeom>
          <a:noFill/>
        </p:spPr>
        <p:txBody>
          <a:bodyPr wrap="square" lIns="91440" tIns="45720" rIns="91440" bIns="45720">
            <a:spAutoFit/>
          </a:bodyPr>
          <a:lstStyle/>
          <a:p>
            <a:pPr algn="ctr"/>
            <a:r>
              <a:rPr lang="en-US" sz="5400" b="0" cap="none" spc="0">
                <a:ln w="0"/>
                <a:solidFill>
                  <a:srgbClr val="7030A0"/>
                </a:solidFill>
                <a:effectLst>
                  <a:outerShdw blurRad="38100" dist="25400" dir="5400000" algn="ctr" rotWithShape="0">
                    <a:srgbClr val="6E747A">
                      <a:alpha val="43000"/>
                    </a:srgbClr>
                  </a:outerShdw>
                </a:effectLst>
              </a:rPr>
              <a:t>5</a:t>
            </a:r>
            <a:endParaRPr lang="en-MY" sz="5400" b="0" cap="none" spc="0">
              <a:ln w="0"/>
              <a:solidFill>
                <a:srgbClr val="7030A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40339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30</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134232" y="1914996"/>
            <a:ext cx="11913000" cy="4507858"/>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31</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32</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33</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35</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943" y="2010079"/>
            <a:ext cx="7228621" cy="4517888"/>
          </a:xfrm>
          <a:prstGeom prst="rect">
            <a:avLst/>
          </a:prstGeom>
          <a:noFill/>
          <a:ln w="12700">
            <a:solidFill>
              <a:schemeClr val="bg2">
                <a:lumMod val="50000"/>
              </a:schemeClr>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665164" y="1355580"/>
            <a:ext cx="10572811" cy="5166158"/>
          </a:xfrm>
        </p:spPr>
      </p:pic>
      <p:sp>
        <p:nvSpPr>
          <p:cNvPr id="3" name="Date Placeholder 2"/>
          <p:cNvSpPr>
            <a:spLocks noGrp="1"/>
          </p:cNvSpPr>
          <p:nvPr>
            <p:ph type="dt" sz="half" idx="10"/>
          </p:nvPr>
        </p:nvSpPr>
        <p:spPr/>
        <p:txBody>
          <a:bodyPr/>
          <a:lstStyle/>
          <a:p>
            <a:fld id="{0ECD049F-D093-42D8-B966-6DAA6F08D930}"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36</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37</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38</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39</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5447809" y="1348448"/>
            <a:ext cx="6511577" cy="5074406"/>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418174"/>
            <a:ext cx="12192000" cy="2958551"/>
          </a:xfrm>
          <a:solidFill>
            <a:schemeClr val="accent4"/>
          </a:solidFill>
        </p:spPr>
        <p:txBody>
          <a:bodyPr>
            <a:normAutofit/>
          </a:bodyPr>
          <a:lstStyle/>
          <a:p>
            <a:pPr algn="l"/>
            <a:r>
              <a:rPr lang="en-US" sz="4400" b="1" cap="none"/>
              <a:t>Download XAMPP</a:t>
            </a:r>
            <a:br>
              <a:rPr lang="en-US" sz="8800" b="1" cap="none"/>
            </a:br>
            <a:r>
              <a:rPr lang="en-US" sz="11500" b="1" cap="none"/>
              <a:t>apachefriends.org</a:t>
            </a:r>
            <a:endParaRPr lang="en-US" cap="none" dirty="0"/>
          </a:p>
        </p:txBody>
      </p:sp>
      <p:sp>
        <p:nvSpPr>
          <p:cNvPr id="8" name="TextBox 7">
            <a:extLst>
              <a:ext uri="{FF2B5EF4-FFF2-40B4-BE49-F238E27FC236}">
                <a16:creationId xmlns:a16="http://schemas.microsoft.com/office/drawing/2014/main" id="{B974DE4F-156D-4F8E-84B6-5EB257103585}"/>
              </a:ext>
            </a:extLst>
          </p:cNvPr>
          <p:cNvSpPr txBox="1"/>
          <p:nvPr/>
        </p:nvSpPr>
        <p:spPr>
          <a:xfrm>
            <a:off x="0" y="4882781"/>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860711" y="4586904"/>
            <a:ext cx="1784215" cy="109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76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40</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8/16/2020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41</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44</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673706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47</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8/16/2020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48</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8/16/2020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950651" y="1603718"/>
            <a:ext cx="10171580" cy="4970106"/>
          </a:xfrm>
        </p:spPr>
      </p:pic>
      <p:sp>
        <p:nvSpPr>
          <p:cNvPr id="3" name="Date Placeholder 2"/>
          <p:cNvSpPr>
            <a:spLocks noGrp="1"/>
          </p:cNvSpPr>
          <p:nvPr>
            <p:ph type="dt" sz="half" idx="10"/>
          </p:nvPr>
        </p:nvSpPr>
        <p:spPr/>
        <p:txBody>
          <a:bodyPr/>
          <a:lstStyle/>
          <a:p>
            <a:fld id="{0ECD049F-D093-42D8-B966-6DAA6F08D930}" type="datetime1">
              <a:rPr lang="en-US" smtClean="0"/>
              <a:t>8/16/2020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390233" y="2514600"/>
            <a:ext cx="8765191" cy="4315968"/>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a:solidFill>
            <a:schemeClr val="bg2"/>
          </a:solidFill>
          <a:ln w="12700">
            <a:solidFill>
              <a:schemeClr val="bg2">
                <a:lumMod val="50000"/>
              </a:schemeClr>
            </a:solidFill>
          </a:ln>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64008"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58</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59</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60</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61</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62</a:t>
            </a:fld>
            <a:endParaRPr lang="en-US" dirty="0"/>
          </a:p>
        </p:txBody>
      </p:sp>
      <p:pic>
        <p:nvPicPr>
          <p:cNvPr id="3" name="Picture 2">
            <a:extLst>
              <a:ext uri="{FF2B5EF4-FFF2-40B4-BE49-F238E27FC236}">
                <a16:creationId xmlns:a16="http://schemas.microsoft.com/office/drawing/2014/main" id="{B76CDE5E-990D-4A41-B94C-F5FF9174AE73}"/>
              </a:ext>
            </a:extLst>
          </p:cNvPr>
          <p:cNvPicPr>
            <a:picLocks noChangeAspect="1"/>
          </p:cNvPicPr>
          <p:nvPr/>
        </p:nvPicPr>
        <p:blipFill>
          <a:blip r:embed="rId2"/>
          <a:stretch>
            <a:fillRect/>
          </a:stretch>
        </p:blipFill>
        <p:spPr>
          <a:xfrm>
            <a:off x="3107409" y="1252803"/>
            <a:ext cx="6803757" cy="5562035"/>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65FD5CF0-F013-4414-BAEE-F2660189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937645"/>
            <a:ext cx="12191998" cy="3943171"/>
          </a:xfrm>
          <a:solidFill>
            <a:schemeClr val="accent4"/>
          </a:solidFill>
        </p:spPr>
        <p:txBody>
          <a:bodyPr>
            <a:normAutofit fontScale="90000"/>
          </a:bodyPr>
          <a:lstStyle/>
          <a:p>
            <a:pPr algn="r"/>
            <a:r>
              <a:rPr lang="en-US"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a:t>
            </a:r>
            <a:r>
              <a:rPr lang="en-US" sz="7300">
                <a:latin typeface="Arial" panose="020B0604020202020204" pitchFamily="34" charset="0"/>
                <a:cs typeface="Arial" panose="020B0604020202020204" pitchFamily="34" charset="0"/>
              </a:rPr>
              <a:t>T03: PHP </a:t>
            </a:r>
            <a:r>
              <a:rPr lang="en-US" sz="7300" cap="none">
                <a:latin typeface="Arial" panose="020B0604020202020204" pitchFamily="34" charset="0"/>
                <a:cs typeface="Arial" panose="020B0604020202020204" pitchFamily="34" charset="0"/>
              </a:rPr>
              <a:t>syntax</a:t>
            </a:r>
            <a:r>
              <a:rPr lang="en-US" sz="7300">
                <a:latin typeface="Arial" panose="020B0604020202020204" pitchFamily="34" charset="0"/>
                <a:cs typeface="Arial" panose="020B0604020202020204" pitchFamily="34" charset="0"/>
              </a:rPr>
              <a:t> &amp;</a:t>
            </a:r>
            <a:r>
              <a:rPr lang="en-US" sz="7300" cap="none">
                <a:latin typeface="Arial" panose="020B0604020202020204" pitchFamily="34" charset="0"/>
                <a:cs typeface="Arial" panose="020B0604020202020204" pitchFamily="34" charset="0"/>
              </a:rPr>
              <a:t> echo</a:t>
            </a:r>
            <a:r>
              <a:rPr lang="en-US" sz="7300">
                <a:latin typeface="Arial" panose="020B0604020202020204" pitchFamily="34" charset="0"/>
                <a:cs typeface="Arial" panose="020B0604020202020204" pitchFamily="34" charset="0"/>
              </a:rPr>
              <a:t> </a:t>
            </a:r>
            <a:br>
              <a:rPr lang="en-US" sz="7300">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T04: //</a:t>
            </a:r>
            <a:r>
              <a:rPr lang="en-US" sz="7300" cap="none">
                <a:latin typeface="Arial" panose="020B0604020202020204" pitchFamily="34" charset="0"/>
                <a:cs typeface="Arial" panose="020B0604020202020204" pitchFamily="34" charset="0"/>
              </a:rPr>
              <a:t>comments</a:t>
            </a:r>
            <a:br>
              <a:rPr lang="en-US" sz="7300" cap="none">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T05: $</a:t>
            </a:r>
            <a:r>
              <a:rPr lang="en-US" sz="7300" cap="none">
                <a:latin typeface="Arial" panose="020B0604020202020204" pitchFamily="34" charset="0"/>
                <a:cs typeface="Arial" panose="020B0604020202020204" pitchFamily="34" charset="0"/>
              </a:rPr>
              <a:t>variables</a:t>
            </a:r>
            <a:r>
              <a:rPr lang="en-US" sz="7300">
                <a:latin typeface="Arial" panose="020B0604020202020204" pitchFamily="34" charset="0"/>
                <a:cs typeface="Arial" panose="020B0604020202020204" pitchFamily="34" charset="0"/>
              </a:rPr>
              <a:t> </a:t>
            </a:r>
            <a:br>
              <a:rPr lang="en-US" sz="7300">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&amp; </a:t>
            </a:r>
            <a:r>
              <a:rPr lang="en-US" sz="7300" cap="none">
                <a:latin typeface="Arial" panose="020B0604020202020204" pitchFamily="34" charset="0"/>
                <a:cs typeface="Arial" panose="020B0604020202020204" pitchFamily="34" charset="0"/>
              </a:rPr>
              <a:t>concat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3996" y="4064590"/>
            <a:ext cx="10668002" cy="445899"/>
          </a:xfrm>
          <a:solidFill>
            <a:schemeClr val="accent2"/>
          </a:solidFill>
        </p:spPr>
        <p:txBody>
          <a:bodyPr>
            <a:normAutofit/>
          </a:bodyPr>
          <a:lstStyle/>
          <a:p>
            <a:pPr algn="l"/>
            <a:r>
              <a:rPr lang="en-US" b="1" dirty="0"/>
              <a:t>w</a:t>
            </a:r>
          </a:p>
        </p:txBody>
      </p:sp>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4848" y="4425851"/>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C8806-8AA7-46EA-89DC-D54CA32A66AD}"/>
              </a:ext>
            </a:extLst>
          </p:cNvPr>
          <p:cNvPicPr>
            <a:picLocks noChangeAspect="1"/>
          </p:cNvPicPr>
          <p:nvPr/>
        </p:nvPicPr>
        <p:blipFill rotWithShape="1">
          <a:blip r:embed="rId7"/>
          <a:srcRect l="10969" t="21434" r="5397" b="18711"/>
          <a:stretch/>
        </p:blipFill>
        <p:spPr>
          <a:xfrm>
            <a:off x="0" y="1022888"/>
            <a:ext cx="2296892" cy="3487601"/>
          </a:xfrm>
          <a:prstGeom prst="rect">
            <a:avLst/>
          </a:prstGeom>
        </p:spPr>
      </p:pic>
    </p:spTree>
    <p:extLst>
      <p:ext uri="{BB962C8B-B14F-4D97-AF65-F5344CB8AC3E}">
        <p14:creationId xmlns:p14="http://schemas.microsoft.com/office/powerpoint/2010/main" val="4092910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548478551"/>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a:t>
                      </a:r>
                      <a:r>
                        <a:rPr lang="en-US" sz="2600" b="1" u="none" strike="noStrike" cap="none">
                          <a:solidFill>
                            <a:schemeClr val="dk1"/>
                          </a:solidFill>
                          <a:latin typeface="Twentieth Century"/>
                          <a:ea typeface="Twentieth Century"/>
                          <a:cs typeface="Twentieth Century"/>
                          <a:sym typeface="Twentieth Century"/>
                        </a:rPr>
                        <a:t>PHP</a:t>
                      </a:r>
                      <a:r>
                        <a:rPr lang="en-US" sz="2600" u="none" strike="noStrike" cap="none">
                          <a:solidFill>
                            <a:schemeClr val="dk1"/>
                          </a:solidFill>
                          <a:latin typeface="Twentieth Century"/>
                          <a:ea typeface="Twentieth Century"/>
                          <a:cs typeface="Twentieth Century"/>
                          <a:sym typeface="Twentieth Century"/>
                        </a:rPr>
                        <a:t>, ASP, .NET, JSP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scripting block always starts with </a:t>
            </a:r>
            <a:r>
              <a:rPr lang="en-US" sz="4000" b="1" dirty="0">
                <a:solidFill>
                  <a:srgbClr val="FFFF00"/>
                </a:solidFill>
                <a:latin typeface="Courier New"/>
                <a:ea typeface="Courier New"/>
                <a:cs typeface="Courier New"/>
                <a:sym typeface="Courier New"/>
              </a:rPr>
              <a:t>&lt;?php</a:t>
            </a:r>
            <a:r>
              <a:rPr lang="en-US" sz="4000" dirty="0">
                <a:solidFill>
                  <a:srgbClr val="FFFF00"/>
                </a:solidFill>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and ends with </a:t>
            </a:r>
            <a:r>
              <a:rPr lang="en-US" sz="4000" b="1" dirty="0">
                <a:solidFill>
                  <a:srgbClr val="FFFF00"/>
                </a:solidFill>
                <a:latin typeface="Courier New"/>
                <a:ea typeface="Courier New"/>
                <a:cs typeface="Courier New"/>
                <a:sym typeface="Courier New"/>
              </a:rPr>
              <a:t>?&gt;</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scripting block can be placed anywhere in the document.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On servers with shorthand support enabled ( enable in php.ini) may start a scripting block with </a:t>
            </a:r>
            <a:r>
              <a:rPr lang="en-US" sz="4000" b="1" dirty="0">
                <a:solidFill>
                  <a:srgbClr val="FF0000"/>
                </a:solidFill>
                <a:latin typeface="Courier New"/>
                <a:ea typeface="Courier New"/>
                <a:cs typeface="Courier New"/>
                <a:sym typeface="Courier New"/>
              </a:rPr>
              <a:t>&lt;?</a:t>
            </a:r>
            <a:r>
              <a:rPr lang="en-US" sz="4000" dirty="0">
                <a:latin typeface="Twentieth Century"/>
                <a:ea typeface="Twentieth Century"/>
                <a:cs typeface="Twentieth Century"/>
                <a:sym typeface="Twentieth Century"/>
              </a:rPr>
              <a:t> and end with </a:t>
            </a:r>
            <a:r>
              <a:rPr lang="en-US" sz="4000" b="1" dirty="0">
                <a:solidFill>
                  <a:srgbClr val="FF0000"/>
                </a:solidFill>
                <a:latin typeface="Courier New"/>
                <a:ea typeface="Courier New"/>
                <a:cs typeface="Courier New"/>
                <a:sym typeface="Courier New"/>
              </a:rPr>
              <a:t>?&gt;</a:t>
            </a:r>
            <a:r>
              <a:rPr lang="en-US" sz="4000" b="1" dirty="0">
                <a:solidFill>
                  <a:srgbClr val="FF0000"/>
                </a:solidFill>
                <a:latin typeface="Twentieth Century"/>
                <a:ea typeface="Courier New"/>
                <a:cs typeface="Courier New"/>
                <a:sym typeface="Twentieth Century"/>
              </a:rPr>
              <a:t> </a:t>
            </a:r>
            <a:endParaRPr sz="40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file normally contains HTML tags, just like an HTML file, and some PHP scripting code.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Next, we have an example of a simple PHP script which sends the text “Assalamualaikum" to the browser:</a:t>
            </a:r>
            <a:endParaRPr sz="4000"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8352-7D0A-4AA9-B478-5BB12B1A4D54}"/>
              </a:ext>
            </a:extLst>
          </p:cNvPr>
          <p:cNvSpPr>
            <a:spLocks noGrp="1"/>
          </p:cNvSpPr>
          <p:nvPr>
            <p:ph type="title"/>
          </p:nvPr>
        </p:nvSpPr>
        <p:spPr/>
        <p:txBody>
          <a:bodyPr/>
          <a:lstStyle/>
          <a:p>
            <a:r>
              <a:rPr lang="en-MY"/>
              <a:t>Web APPLICATION PROCESS</a:t>
            </a:r>
          </a:p>
        </p:txBody>
      </p:sp>
      <p:sp>
        <p:nvSpPr>
          <p:cNvPr id="4" name="Date Placeholder 3">
            <a:extLst>
              <a:ext uri="{FF2B5EF4-FFF2-40B4-BE49-F238E27FC236}">
                <a16:creationId xmlns:a16="http://schemas.microsoft.com/office/drawing/2014/main" id="{90469153-E777-48AC-B761-61B4D131C7E9}"/>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C31B9EE0-7002-4C3D-876C-31CC5055C5D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770E081-78C6-4611-A6DE-4FB5B16B43C0}"/>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7" name="Picture 6">
            <a:extLst>
              <a:ext uri="{FF2B5EF4-FFF2-40B4-BE49-F238E27FC236}">
                <a16:creationId xmlns:a16="http://schemas.microsoft.com/office/drawing/2014/main" id="{B3ED1F6F-DED2-409A-A2B0-ECAE90771821}"/>
              </a:ext>
            </a:extLst>
          </p:cNvPr>
          <p:cNvPicPr>
            <a:picLocks noChangeAspect="1"/>
          </p:cNvPicPr>
          <p:nvPr/>
        </p:nvPicPr>
        <p:blipFill rotWithShape="1">
          <a:blip r:embed="rId2"/>
          <a:srcRect l="16570" t="26874" r="11860" b="13695"/>
          <a:stretch/>
        </p:blipFill>
        <p:spPr>
          <a:xfrm>
            <a:off x="2020186" y="2069987"/>
            <a:ext cx="8725786" cy="4075815"/>
          </a:xfrm>
          <a:prstGeom prst="rect">
            <a:avLst/>
          </a:prstGeom>
        </p:spPr>
      </p:pic>
    </p:spTree>
    <p:extLst>
      <p:ext uri="{BB962C8B-B14F-4D97-AF65-F5344CB8AC3E}">
        <p14:creationId xmlns:p14="http://schemas.microsoft.com/office/powerpoint/2010/main" val="4128821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Each code line in PHP must end with a </a:t>
            </a:r>
            <a:r>
              <a:rPr lang="en-US" sz="4000" b="1" dirty="0">
                <a:solidFill>
                  <a:srgbClr val="FF0000"/>
                </a:solidFill>
                <a:latin typeface="Twentieth Century"/>
                <a:ea typeface="Twentieth Century"/>
                <a:cs typeface="Twentieth Century"/>
                <a:sym typeface="Twentieth Century"/>
              </a:rPr>
              <a:t>semicolon </a:t>
            </a:r>
            <a:r>
              <a:rPr lang="en-US" sz="4000" b="1" dirty="0">
                <a:solidFill>
                  <a:srgbClr val="FFFF00"/>
                </a:solidFill>
                <a:latin typeface="Twentieth Century"/>
                <a:ea typeface="Twentieth Century"/>
                <a:cs typeface="Twentieth Century"/>
                <a:sym typeface="Twentieth Century"/>
              </a:rPr>
              <a:t>( ; )</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The semicolon is a separator and is used to distinguish one set of instructions from another.</a:t>
            </a:r>
            <a:endParaRPr sz="4000"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There are two basic statements to output text with PHP: </a:t>
            </a:r>
            <a:r>
              <a:rPr lang="en-US" sz="4000" b="1" dirty="0">
                <a:solidFill>
                  <a:srgbClr val="FFFF00"/>
                </a:solidFill>
                <a:latin typeface="Courier New"/>
                <a:ea typeface="Courier New"/>
                <a:cs typeface="Courier New"/>
                <a:sym typeface="Courier New"/>
              </a:rPr>
              <a:t>echo</a:t>
            </a:r>
            <a:r>
              <a:rPr lang="en-US" sz="4000" dirty="0">
                <a:latin typeface="Twentieth Century"/>
                <a:ea typeface="Twentieth Century"/>
                <a:cs typeface="Twentieth Century"/>
                <a:sym typeface="Twentieth Century"/>
              </a:rPr>
              <a:t> and </a:t>
            </a:r>
            <a:r>
              <a:rPr lang="en-US" sz="4000" b="1" dirty="0">
                <a:solidFill>
                  <a:srgbClr val="FFFF00"/>
                </a:solidFill>
                <a:latin typeface="Courier New"/>
                <a:ea typeface="Courier New"/>
                <a:cs typeface="Courier New"/>
                <a:sym typeface="Courier New"/>
              </a:rPr>
              <a:t>print</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the example before, we have used the </a:t>
            </a:r>
            <a:r>
              <a:rPr lang="en-US" sz="4000" b="1" dirty="0">
                <a:latin typeface="Courier New"/>
                <a:ea typeface="Courier New"/>
                <a:cs typeface="Courier New"/>
                <a:sym typeface="Courier New"/>
              </a:rPr>
              <a:t>echo</a:t>
            </a:r>
            <a:r>
              <a:rPr lang="en-US" sz="4000" dirty="0">
                <a:latin typeface="Twentieth Century"/>
                <a:ea typeface="Twentieth Century"/>
                <a:cs typeface="Twentieth Century"/>
                <a:sym typeface="Twentieth Century"/>
              </a:rPr>
              <a:t> statement to output the text "Assalamualaikum".</a:t>
            </a:r>
            <a:endParaRPr sz="4000"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a:t>
            </a:r>
            <a:r>
              <a:rPr lang="en-US"/>
              <a:t> T04 PHP SYNTAX </a:t>
            </a:r>
            <a:br>
              <a:rPr lang="en-US"/>
            </a:br>
            <a:r>
              <a:rPr lang="en-US"/>
              <a:t>//</a:t>
            </a:r>
            <a:r>
              <a:rPr lang="en-US" cap="none"/>
              <a:t>comment </a:t>
            </a:r>
            <a:r>
              <a:rPr lang="en-US" cap="none" dirty="0"/>
              <a:t>&amp; </a:t>
            </a:r>
            <a:br>
              <a:rPr lang="en-US" cap="none"/>
            </a:br>
            <a:r>
              <a:rPr lang="en-US" cap="none"/>
              <a:t>$</a:t>
            </a:r>
            <a:r>
              <a:rPr lang="en-US" cap="none" dirty="0"/>
              <a:t>variable</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PHP, we use:</a:t>
            </a:r>
            <a:endParaRPr sz="4000" dirty="0"/>
          </a:p>
          <a:p>
            <a:pPr marL="730250" lvl="1" indent="-273050">
              <a:spcBef>
                <a:spcPts val="720"/>
              </a:spcBef>
              <a:spcAft>
                <a:spcPts val="0"/>
              </a:spcAft>
              <a:buSzPts val="3240"/>
              <a:buFont typeface="Noto Sans Symbols"/>
              <a:buChar char="▪"/>
            </a:pPr>
            <a:r>
              <a:rPr lang="en-US" sz="4000" b="1" dirty="0">
                <a:solidFill>
                  <a:srgbClr val="FFFF00"/>
                </a:solidFill>
                <a:latin typeface="Twentieth Century"/>
                <a:ea typeface="Twentieth Century"/>
                <a:cs typeface="Twentieth Century"/>
                <a:sym typeface="Twentieth Century"/>
              </a:rPr>
              <a:t>//</a:t>
            </a:r>
            <a:r>
              <a:rPr lang="en-US" sz="4000" dirty="0">
                <a:latin typeface="Twentieth Century"/>
                <a:ea typeface="Twentieth Century"/>
                <a:cs typeface="Twentieth Century"/>
                <a:sym typeface="Twentieth Century"/>
              </a:rPr>
              <a:t> to make a </a:t>
            </a:r>
            <a:r>
              <a:rPr lang="en-US" sz="4000" b="1" dirty="0">
                <a:solidFill>
                  <a:srgbClr val="FF0000"/>
                </a:solidFill>
                <a:latin typeface="Twentieth Century"/>
                <a:ea typeface="Twentieth Century"/>
                <a:cs typeface="Twentieth Century"/>
                <a:sym typeface="Twentieth Century"/>
              </a:rPr>
              <a:t>single-line comment</a:t>
            </a:r>
            <a:r>
              <a:rPr lang="en-US" sz="4000" b="1" dirty="0">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or </a:t>
            </a:r>
            <a:endParaRPr sz="4000" dirty="0"/>
          </a:p>
          <a:p>
            <a:pPr marL="730250" lvl="1" indent="-273050">
              <a:spcBef>
                <a:spcPts val="720"/>
              </a:spcBef>
              <a:spcAft>
                <a:spcPts val="0"/>
              </a:spcAft>
              <a:buSzPts val="3240"/>
              <a:buFont typeface="Noto Sans Symbols"/>
              <a:buChar char="▪"/>
            </a:pPr>
            <a:r>
              <a:rPr lang="en-US" sz="4000" b="1" dirty="0">
                <a:solidFill>
                  <a:srgbClr val="FFFF00"/>
                </a:solidFill>
                <a:latin typeface="Twentieth Century"/>
                <a:ea typeface="Twentieth Century"/>
                <a:cs typeface="Twentieth Century"/>
                <a:sym typeface="Twentieth Century"/>
              </a:rPr>
              <a:t>/*</a:t>
            </a:r>
            <a:r>
              <a:rPr lang="en-US" sz="4000" dirty="0">
                <a:solidFill>
                  <a:srgbClr val="FFFF00"/>
                </a:solidFill>
                <a:latin typeface="Twentieth Century"/>
                <a:ea typeface="Twentieth Century"/>
                <a:cs typeface="Twentieth Century"/>
                <a:sym typeface="Twentieth Century"/>
              </a:rPr>
              <a:t> … </a:t>
            </a:r>
            <a:r>
              <a:rPr lang="en-US" sz="4000" b="1" dirty="0">
                <a:solidFill>
                  <a:srgbClr val="FFFF00"/>
                </a:solidFill>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to make a</a:t>
            </a:r>
            <a:r>
              <a:rPr lang="en-US" sz="4000" dirty="0">
                <a:solidFill>
                  <a:srgbClr val="FF0000"/>
                </a:solidFill>
                <a:latin typeface="Twentieth Century"/>
                <a:ea typeface="Twentieth Century"/>
                <a:cs typeface="Twentieth Century"/>
                <a:sym typeface="Twentieth Century"/>
              </a:rPr>
              <a:t> </a:t>
            </a:r>
            <a:r>
              <a:rPr lang="en-US" sz="4000" b="1" dirty="0">
                <a:solidFill>
                  <a:srgbClr val="FF0000"/>
                </a:solidFill>
                <a:latin typeface="Twentieth Century"/>
                <a:ea typeface="Twentieth Century"/>
                <a:cs typeface="Twentieth Century"/>
                <a:sym typeface="Twentieth Century"/>
              </a:rPr>
              <a:t>large comment</a:t>
            </a:r>
            <a:r>
              <a:rPr lang="en-US" sz="4000" dirty="0">
                <a:latin typeface="Twentieth Century"/>
                <a:ea typeface="Twentieth Century"/>
                <a:cs typeface="Twentieth Century"/>
                <a:sym typeface="Twentieth Century"/>
              </a:rPr>
              <a:t> block.</a:t>
            </a:r>
            <a:endParaRPr sz="4000"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New PHP programmers often forget </a:t>
            </a:r>
            <a:r>
              <a:rPr lang="en-US" sz="4000">
                <a:latin typeface="Twentieth Century"/>
                <a:ea typeface="Twentieth Century"/>
                <a:cs typeface="Twentieth Century"/>
                <a:sym typeface="Twentieth Century"/>
              </a:rPr>
              <a:t>the </a:t>
            </a:r>
            <a:r>
              <a:rPr lang="en-US" sz="4000" b="1">
                <a:solidFill>
                  <a:srgbClr val="FFFF00"/>
                </a:solidFill>
                <a:latin typeface="Courier New"/>
                <a:ea typeface="Courier New"/>
                <a:cs typeface="Courier New"/>
                <a:sym typeface="Courier New"/>
              </a:rPr>
              <a:t>$</a:t>
            </a:r>
            <a:r>
              <a:rPr lang="en-US" sz="4000">
                <a:latin typeface="Twentieth Century"/>
                <a:ea typeface="Twentieth Century"/>
                <a:cs typeface="Twentieth Century"/>
                <a:sym typeface="Twentieth Century"/>
              </a:rPr>
              <a:t> </a:t>
            </a:r>
            <a:endParaRPr lang="en-US" sz="4000" dirty="0">
              <a:latin typeface="Twentieth Century"/>
              <a:ea typeface="Twentieth Century"/>
              <a:cs typeface="Twentieth Century"/>
              <a:sym typeface="Twentieth Century"/>
            </a:endParaRPr>
          </a:p>
          <a:p>
            <a:pPr marL="119062" indent="0">
              <a:spcBef>
                <a:spcPts val="0"/>
              </a:spcBef>
              <a:spcAft>
                <a:spcPts val="0"/>
              </a:spcAft>
              <a:buSzPts val="2880"/>
              <a:buNone/>
            </a:pPr>
            <a:r>
              <a:rPr lang="en-US" sz="4000" dirty="0">
                <a:latin typeface="Twentieth Century"/>
                <a:ea typeface="Twentieth Century"/>
                <a:cs typeface="Twentieth Century"/>
                <a:sym typeface="Twentieth Century"/>
              </a:rPr>
              <a:t>	sign at the beginning of the variable.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that case it </a:t>
            </a:r>
            <a:r>
              <a:rPr lang="en-US" sz="4000" b="1" dirty="0">
                <a:solidFill>
                  <a:srgbClr val="FFFF00"/>
                </a:solidFill>
                <a:latin typeface="Twentieth Century"/>
                <a:ea typeface="Twentieth Century"/>
                <a:cs typeface="Twentieth Century"/>
                <a:sym typeface="Twentieth Century"/>
              </a:rPr>
              <a:t>will not work</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Let's try creating </a:t>
            </a:r>
            <a:r>
              <a:rPr lang="en-US" sz="4000">
                <a:latin typeface="Twentieth Century"/>
                <a:ea typeface="Twentieth Century"/>
                <a:cs typeface="Twentieth Century"/>
                <a:sym typeface="Twentieth Century"/>
              </a:rPr>
              <a:t>a variable, </a:t>
            </a:r>
            <a:r>
              <a:rPr lang="en-US" sz="4000" dirty="0">
                <a:latin typeface="Twentieth Century"/>
                <a:ea typeface="Twentieth Century"/>
                <a:cs typeface="Twentieth Century"/>
                <a:sym typeface="Twentieth Century"/>
              </a:rPr>
              <a:t>containing a string and </a:t>
            </a:r>
            <a:r>
              <a:rPr lang="en-US" sz="4000">
                <a:latin typeface="Twentieth Century"/>
                <a:ea typeface="Twentieth Century"/>
                <a:cs typeface="Twentieth Century"/>
                <a:sym typeface="Twentieth Century"/>
              </a:rPr>
              <a:t>a variable, </a:t>
            </a:r>
            <a:r>
              <a:rPr lang="en-US" sz="4000" dirty="0">
                <a:latin typeface="Twentieth Century"/>
                <a:ea typeface="Twentieth Century"/>
                <a:cs typeface="Twentieth Century"/>
                <a:sym typeface="Twentieth Century"/>
              </a:rPr>
              <a:t>containing a number:</a:t>
            </a:r>
            <a:endParaRPr sz="4000"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4000" dirty="0">
                <a:latin typeface="Twentieth Century"/>
                <a:ea typeface="Twentieth Century"/>
                <a:cs typeface="Twentieth Century"/>
                <a:sym typeface="Twentieth Century"/>
              </a:rPr>
              <a:t>Write the </a:t>
            </a:r>
            <a:r>
              <a:rPr lang="en-US" sz="4000" b="1" dirty="0">
                <a:latin typeface="Courier New"/>
                <a:ea typeface="Courier New"/>
                <a:cs typeface="Courier New"/>
                <a:sym typeface="Courier New"/>
              </a:rPr>
              <a:t>echo( )</a:t>
            </a:r>
            <a:r>
              <a:rPr lang="en-US" sz="4000" dirty="0">
                <a:latin typeface="Twentieth Century"/>
                <a:ea typeface="Twentieth Century"/>
                <a:cs typeface="Twentieth Century"/>
                <a:sym typeface="Twentieth Century"/>
              </a:rPr>
              <a:t>statement to display the following message:</a:t>
            </a:r>
            <a:endParaRPr sz="4000" dirty="0"/>
          </a:p>
          <a:p>
            <a:pPr marL="609600" indent="-609600">
              <a:spcBef>
                <a:spcPts val="0"/>
              </a:spcBef>
              <a:spcAft>
                <a:spcPts val="0"/>
              </a:spcAft>
              <a:buSzPts val="2880"/>
              <a:buNone/>
            </a:pPr>
            <a:endParaRPr sz="40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40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4000" dirty="0">
                <a:latin typeface="Twentieth Century"/>
                <a:ea typeface="Twentieth Century"/>
                <a:cs typeface="Twentieth Century"/>
                <a:sym typeface="Twentieth Century"/>
              </a:rPr>
              <a:t>Assalamualaikum!23</a:t>
            </a:r>
            <a:endParaRPr sz="4000"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extLst>
      <p:ext uri="{BB962C8B-B14F-4D97-AF65-F5344CB8AC3E}">
        <p14:creationId xmlns:p14="http://schemas.microsoft.com/office/powerpoint/2010/main" val="16255282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extLst>
      <p:ext uri="{BB962C8B-B14F-4D97-AF65-F5344CB8AC3E}">
        <p14:creationId xmlns:p14="http://schemas.microsoft.com/office/powerpoint/2010/main" val="24894403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a:t>
            </a:r>
            <a:r>
              <a:rPr lang="en-US" sz="3600">
                <a:latin typeface="Twentieth Century"/>
                <a:ea typeface="Twentieth Century"/>
                <a:cs typeface="Twentieth Century"/>
                <a:sym typeface="Twentieth Century"/>
              </a:rPr>
              <a:t>operator:</a:t>
            </a:r>
          </a:p>
          <a:p>
            <a:pPr marL="438150" indent="-319088">
              <a:spcBef>
                <a:spcPts val="0"/>
              </a:spcBef>
              <a:spcAft>
                <a:spcPts val="0"/>
              </a:spcAft>
              <a:buSzPts val="2880"/>
              <a:buChar char="◼"/>
            </a:pPr>
            <a:r>
              <a:rPr lang="en-US" sz="3600">
                <a:latin typeface="Twentieth Century"/>
                <a:sym typeface="Twentieth Century"/>
              </a:rPr>
              <a:t>String name;</a:t>
            </a: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r>
              <a:rPr lang="en-US" sz="2800" b="1">
                <a:latin typeface="Courier New"/>
                <a:ea typeface="Courier New"/>
                <a:cs typeface="Courier New"/>
                <a:sym typeface="Courier New"/>
              </a:rPr>
              <a:t>$name=“kerul”;</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95</a:t>
            </a:fld>
            <a:endParaRPr/>
          </a:p>
        </p:txBody>
      </p:sp>
    </p:spTree>
    <p:extLst>
      <p:ext uri="{BB962C8B-B14F-4D97-AF65-F5344CB8AC3E}">
        <p14:creationId xmlns:p14="http://schemas.microsoft.com/office/powerpoint/2010/main" val="1449173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a:t>
            </a:r>
            <a:r>
              <a:rPr lang="en-US" sz="6600" dirty="0"/>
              <a:t>T05+1 </a:t>
            </a:r>
            <a:r>
              <a:rPr lang="en-US" sz="6600" cap="none" dirty="0"/>
              <a:t>Input </a:t>
            </a:r>
            <a:br>
              <a:rPr lang="en-US" sz="6600" cap="none" dirty="0"/>
            </a:br>
            <a:r>
              <a:rPr lang="en-US" sz="6600" cap="none" dirty="0"/>
              <a:t>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865479"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92047"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27" y="5238910"/>
            <a:ext cx="1231632" cy="12316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1465"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input process output">
            <a:extLst>
              <a:ext uri="{FF2B5EF4-FFF2-40B4-BE49-F238E27FC236}">
                <a16:creationId xmlns:a16="http://schemas.microsoft.com/office/drawing/2014/main" id="{BC664864-27F0-4DA5-BC03-2AC0C641DF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850" y="108488"/>
            <a:ext cx="6215591" cy="493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124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8/16/2020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97</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99</a:t>
            </a:fld>
            <a:endParaRPr/>
          </a:p>
        </p:txBody>
      </p:sp>
    </p:spTree>
    <p:extLst>
      <p:ext uri="{BB962C8B-B14F-4D97-AF65-F5344CB8AC3E}">
        <p14:creationId xmlns:p14="http://schemas.microsoft.com/office/powerpoint/2010/main" val="19248954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22765</TotalTime>
  <Words>8783</Words>
  <Application>Microsoft Office PowerPoint</Application>
  <PresentationFormat>Widescreen</PresentationFormat>
  <Paragraphs>1559</Paragraphs>
  <Slides>285</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285</vt:i4>
      </vt:variant>
    </vt:vector>
  </HeadingPairs>
  <TitlesOfParts>
    <vt:vector size="294" baseType="lpstr">
      <vt:lpstr>Arial</vt:lpstr>
      <vt:lpstr>Calibri</vt:lpstr>
      <vt:lpstr>Corbel</vt:lpstr>
      <vt:lpstr>Courier New</vt:lpstr>
      <vt:lpstr>Noto Sans Symbols</vt:lpstr>
      <vt:lpstr>Roboto</vt:lpstr>
      <vt:lpstr>Twentieth Century</vt:lpstr>
      <vt:lpstr>Wingdings</vt:lpstr>
      <vt:lpstr>Banded</vt:lpstr>
      <vt:lpstr>  Web Programming  Lab Session : HTML </vt:lpstr>
      <vt:lpstr>Web Programming  PHP with  </vt:lpstr>
      <vt:lpstr>   + bootstrap 5 + vanilla Javascript + own icon library + navbar optimised</vt:lpstr>
      <vt:lpstr>Download XAMPP apachefriends.org</vt:lpstr>
      <vt:lpstr>3-tier</vt:lpstr>
      <vt:lpstr>T1: CLIENT (BROWSER HTML)</vt:lpstr>
      <vt:lpstr>Web APPLICATION PROCESS</vt:lpstr>
      <vt:lpstr>T2: Web server + PHP interpreter</vt:lpstr>
      <vt:lpstr>T3: DATABASE</vt:lpstr>
      <vt:lpstr>LARAGON.ORG</vt:lpstr>
      <vt:lpstr>DOWNLOAD</vt:lpstr>
      <vt:lpstr>www.sublimetext.com</vt:lpstr>
      <vt:lpstr>LARAGON INTERFACE</vt:lpstr>
      <vt:lpstr>    T01 HTML5 &amp; Bootstrap (Web Programming) </vt:lpstr>
      <vt:lpstr>  T01 HTML5 </vt:lpstr>
      <vt:lpstr>Training outline</vt:lpstr>
      <vt:lpstr>HTML5</vt:lpstr>
      <vt:lpstr>Typical HTML CODE</vt:lpstr>
      <vt:lpstr>HTML5 image handling</vt:lpstr>
      <vt:lpstr>HTML5 Native video</vt:lpstr>
      <vt:lpstr>HTML5 Native AUDIO</vt:lpstr>
      <vt:lpstr>Location MAPS</vt:lpstr>
      <vt:lpstr>    T02 Bootstrap +  Responsive Layout   </vt:lpstr>
      <vt:lpstr>   T02 BOOTSTRAP + RESPONSIVE LAYOUT </vt:lpstr>
      <vt:lpstr>BLOCK &lt;DIV&gt;</vt:lpstr>
      <vt:lpstr>HTML Responsive layout</vt:lpstr>
      <vt:lpstr>HTML Responsive layout</vt:lpstr>
      <vt:lpstr>VIEWPORT</vt:lpstr>
      <vt:lpstr>HTML Responsive layout</vt:lpstr>
      <vt:lpstr>HTML Responsive layout</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(Web Programming) </vt:lpstr>
      <vt:lpstr>OUTPUT PREVIEW</vt:lpstr>
      <vt:lpstr>DISCLAIMER</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   T03: PHP syntax &amp; echo  T04: //comments T05: $variables  &amp; concat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   T04 PHP SYNTAX  //comment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INPUT FORM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PowerPoint Presentation</vt:lpstr>
      <vt:lpstr>   if else SELECTION (Lecture Chapter06) </vt:lpstr>
      <vt:lpstr>Comparison Operators</vt:lpstr>
      <vt:lpstr>Selection in PHP</vt:lpstr>
      <vt:lpstr>Simple if</vt:lpstr>
      <vt:lpstr>Example</vt:lpstr>
      <vt:lpstr>FORM (name-age.php )</vt:lpstr>
      <vt:lpstr>THE PHP IF…ELSE</vt:lpstr>
      <vt:lpstr>   ITERATION (LECTURE CHAPTER07) </vt:lpstr>
      <vt:lpstr>Repetition in PHP</vt:lpstr>
      <vt:lpstr>for structure</vt:lpstr>
      <vt:lpstr>OUTPUT SAMPLE</vt:lpstr>
      <vt:lpstr>DISPLAY  YEARS in DROPDOWN</vt:lpstr>
      <vt:lpstr>SELECT</vt:lpstr>
      <vt:lpstr>   T09 ARRAY (Eng) </vt:lpstr>
      <vt:lpstr>Introduction of Array</vt:lpstr>
      <vt:lpstr>Introduction of Array (cont)</vt:lpstr>
      <vt:lpstr>Introduction of Array</vt:lpstr>
      <vt:lpstr>Numeric Array</vt:lpstr>
      <vt:lpstr>NUMERIC ARRAY</vt:lpstr>
      <vt:lpstr>Example</vt:lpstr>
      <vt:lpstr>Associative Array</vt:lpstr>
      <vt:lpstr>SELECT</vt:lpstr>
      <vt:lpstr>FOREACH</vt:lpstr>
      <vt:lpstr>PowerPoint Presentation</vt:lpstr>
      <vt:lpstr>PowerPoint Presentation</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   Database &amp; RECORD LISTING (Eng Lecture Chapter 08-09) </vt:lpstr>
      <vt:lpstr>DISCLAIMER</vt:lpstr>
      <vt:lpstr>CONNECT TO MYSQL DATABASE</vt:lpstr>
      <vt:lpstr>3-tier – DATABASE CONNECTION</vt:lpstr>
      <vt:lpstr>START ALL </vt:lpstr>
      <vt:lpstr>CREATE NEW DB</vt:lpstr>
      <vt:lpstr>CREATE NEW TABLE</vt:lpstr>
      <vt:lpstr>TABLE STRUCTURE : STUDENTS </vt:lpstr>
      <vt:lpstr>POPULATE DUMMY DATA</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   SEARCH RECORD (Chapter 10 - English) </vt:lpstr>
      <vt:lpstr>DISCLAIMER</vt:lpstr>
      <vt:lpstr>CONNECT TO MYSQL DATABASE</vt:lpstr>
      <vt:lpstr>Code &amp; Slides  github.com/khirulnizam/     newsystem</vt:lpstr>
      <vt:lpstr>CODE: search.php</vt:lpstr>
      <vt:lpstr>POPULATE DATA INSIDE TABLE</vt:lpstr>
      <vt:lpstr>Next</vt:lpstr>
      <vt:lpstr>T16 BOOTSTRAP  TEMPLATE </vt:lpstr>
      <vt:lpstr>   BOOTSTRAP INTERFACE (English)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 INSERT RECORD (Chapter 11 English) </vt:lpstr>
      <vt:lpstr>EXAMPLE OF IMPLEMENTATION</vt:lpstr>
      <vt:lpstr> GITHUB</vt:lpstr>
      <vt:lpstr>DISCLAIMER</vt:lpstr>
      <vt:lpstr>CONNECT TO MYSQL DATABASE</vt:lpstr>
      <vt:lpstr>OVERVIEW</vt:lpstr>
      <vt:lpstr>forminsert.php</vt:lpstr>
      <vt:lpstr>forminsert.php</vt:lpstr>
      <vt:lpstr>forminsert.php</vt:lpstr>
      <vt:lpstr>INSERT INTO SQL GENERAL FORMAT</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658</cp:revision>
  <dcterms:created xsi:type="dcterms:W3CDTF">2016-11-07T01:41:35Z</dcterms:created>
  <dcterms:modified xsi:type="dcterms:W3CDTF">2020-08-16T09:23:57Z</dcterms:modified>
</cp:coreProperties>
</file>